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  <p:sldMasterId id="2147483710" r:id="rId6"/>
    <p:sldMasterId id="2147483725" r:id="rId7"/>
    <p:sldMasterId id="2147483740" r:id="rId8"/>
    <p:sldMasterId id="2147483695" r:id="rId9"/>
    <p:sldMasterId id="2147483755" r:id="rId10"/>
  </p:sldMasterIdLst>
  <p:notesMasterIdLst>
    <p:notesMasterId r:id="rId23"/>
  </p:notesMasterIdLst>
  <p:sldIdLst>
    <p:sldId id="256" r:id="rId11"/>
    <p:sldId id="367" r:id="rId12"/>
    <p:sldId id="354" r:id="rId13"/>
    <p:sldId id="349" r:id="rId14"/>
    <p:sldId id="340" r:id="rId15"/>
    <p:sldId id="339" r:id="rId16"/>
    <p:sldId id="353" r:id="rId17"/>
    <p:sldId id="347" r:id="rId18"/>
    <p:sldId id="363" r:id="rId19"/>
    <p:sldId id="343" r:id="rId20"/>
    <p:sldId id="364" r:id="rId21"/>
    <p:sldId id="366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99D004DF-1862-40AD-A98D-2C23F7B882B6}">
          <p14:sldIdLst>
            <p14:sldId id="256"/>
          </p14:sldIdLst>
        </p14:section>
        <p14:section name="INDUCTION INFRA" id="{CD39D514-352C-405E-B048-3700C7832DEB}">
          <p14:sldIdLst>
            <p14:sldId id="367"/>
            <p14:sldId id="354"/>
            <p14:sldId id="349"/>
            <p14:sldId id="340"/>
            <p14:sldId id="339"/>
            <p14:sldId id="353"/>
            <p14:sldId id="347"/>
            <p14:sldId id="363"/>
            <p14:sldId id="343"/>
            <p14:sldId id="364"/>
            <p14:sldId id="3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Esdaile" initials="ME" lastIdx="10" clrIdx="0">
    <p:extLst>
      <p:ext uri="{19B8F6BF-5375-455C-9EA6-DF929625EA0E}">
        <p15:presenceInfo xmlns:p15="http://schemas.microsoft.com/office/powerpoint/2012/main" userId="S::martina.esdaile@Ecrin.org::44e285be-6e96-422e-b671-aac6d10b95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2DFC27-1603-42B5-C998-16666D9E6BBF}" v="6" dt="2025-10-22T13:26:34.4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85593" autoAdjust="0"/>
  </p:normalViewPr>
  <p:slideViewPr>
    <p:cSldViewPr snapToGrid="0" showGuides="1">
      <p:cViewPr varScale="1">
        <p:scale>
          <a:sx n="70" d="100"/>
          <a:sy n="70" d="100"/>
        </p:scale>
        <p:origin x="38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a DEL ALAMO" userId="S::marta.delalamo@ecrin.org::2cceb600-4f39-4fff-8b23-f210eda00c02" providerId="AD" clId="Web-{0C2DFC27-1603-42B5-C998-16666D9E6BBF}"/>
    <pc:docChg chg="modSld">
      <pc:chgData name="Marta DEL ALAMO" userId="S::marta.delalamo@ecrin.org::2cceb600-4f39-4fff-8b23-f210eda00c02" providerId="AD" clId="Web-{0C2DFC27-1603-42B5-C998-16666D9E6BBF}" dt="2025-10-22T13:26:34.412" v="6" actId="1076"/>
      <pc:docMkLst>
        <pc:docMk/>
      </pc:docMkLst>
      <pc:sldChg chg="delSp modSp">
        <pc:chgData name="Marta DEL ALAMO" userId="S::marta.delalamo@ecrin.org::2cceb600-4f39-4fff-8b23-f210eda00c02" providerId="AD" clId="Web-{0C2DFC27-1603-42B5-C998-16666D9E6BBF}" dt="2025-10-22T13:26:34.412" v="6" actId="1076"/>
        <pc:sldMkLst>
          <pc:docMk/>
          <pc:sldMk cId="2553408570" sldId="347"/>
        </pc:sldMkLst>
        <pc:spChg chg="mod">
          <ac:chgData name="Marta DEL ALAMO" userId="S::marta.delalamo@ecrin.org::2cceb600-4f39-4fff-8b23-f210eda00c02" providerId="AD" clId="Web-{0C2DFC27-1603-42B5-C998-16666D9E6BBF}" dt="2025-10-22T13:26:25.709" v="3" actId="20577"/>
          <ac:spMkLst>
            <pc:docMk/>
            <pc:sldMk cId="2553408570" sldId="347"/>
            <ac:spMk id="2" creationId="{1956AA86-B69B-9921-F11C-D5F3BAF39B47}"/>
          </ac:spMkLst>
        </pc:spChg>
        <pc:picChg chg="del">
          <ac:chgData name="Marta DEL ALAMO" userId="S::marta.delalamo@ecrin.org::2cceb600-4f39-4fff-8b23-f210eda00c02" providerId="AD" clId="Web-{0C2DFC27-1603-42B5-C998-16666D9E6BBF}" dt="2025-10-22T13:26:27.959" v="4"/>
          <ac:picMkLst>
            <pc:docMk/>
            <pc:sldMk cId="2553408570" sldId="347"/>
            <ac:picMk id="3" creationId="{DFC46BB0-2E18-400A-A7A9-FDFD02C2F392}"/>
          </ac:picMkLst>
        </pc:picChg>
        <pc:picChg chg="mod">
          <ac:chgData name="Marta DEL ALAMO" userId="S::marta.delalamo@ecrin.org::2cceb600-4f39-4fff-8b23-f210eda00c02" providerId="AD" clId="Web-{0C2DFC27-1603-42B5-C998-16666D9E6BBF}" dt="2025-10-22T13:26:32.709" v="5" actId="1076"/>
          <ac:picMkLst>
            <pc:docMk/>
            <pc:sldMk cId="2553408570" sldId="347"/>
            <ac:picMk id="12" creationId="{33D6F276-F014-8292-67F4-BDC54340186F}"/>
          </ac:picMkLst>
        </pc:picChg>
        <pc:picChg chg="mod">
          <ac:chgData name="Marta DEL ALAMO" userId="S::marta.delalamo@ecrin.org::2cceb600-4f39-4fff-8b23-f210eda00c02" providerId="AD" clId="Web-{0C2DFC27-1603-42B5-C998-16666D9E6BBF}" dt="2025-10-22T13:26:34.412" v="6" actId="1076"/>
          <ac:picMkLst>
            <pc:docMk/>
            <pc:sldMk cId="2553408570" sldId="347"/>
            <ac:picMk id="15" creationId="{C21E0442-908C-29FA-C51C-72948C217BA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FAC64-DEA2-49CB-83F5-9B54BBC6923C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F8757-43D2-4D98-86AD-6BA0BBE055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573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9A78DA-7540-482F-6332-C9B92592A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BB4DC4-77B5-9B2F-55BD-BBD5586149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ACABF2-05BF-48BB-E74C-B7481B20D3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Could</a:t>
            </a:r>
            <a:r>
              <a:rPr lang="fr-FR" dirty="0"/>
              <a:t> switch </a:t>
            </a:r>
            <a:r>
              <a:rPr lang="fr-FR" dirty="0" err="1"/>
              <a:t>PedCRIN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INVENTS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766DF5-E3BA-5104-93E1-C611ED0C93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CF8757-43D2-4D98-86AD-6BA0BBE055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52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F8757-43D2-4D98-86AD-6BA0BBE0555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130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83226-75BC-3D6A-E87D-30C4C687B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2D731E8-DAB5-7702-017E-D92835BD31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672F9CC-8F8E-391E-45B7-168AE901F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EB80EA-1D20-5E41-8D09-EB57AA68F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F8757-43D2-4D98-86AD-6BA0BBE055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979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7DFCD-9075-392F-0B37-8317AAF11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1F84808-7D36-9704-4058-C652229548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1DB1FEE-02A8-9098-AD3C-3E8B77C749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1E8D269-D7F4-1BE1-9840-EE9AEC4A60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F8757-43D2-4D98-86AD-6BA0BBE0555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227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CF8757-43D2-4D98-86AD-6BA0BBE0555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5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00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5E406E-59ED-45DB-9F96-6AAA1955204F}"/>
              </a:ext>
            </a:extLst>
          </p:cNvPr>
          <p:cNvSpPr/>
          <p:nvPr userDrawn="1"/>
        </p:nvSpPr>
        <p:spPr>
          <a:xfrm>
            <a:off x="543463" y="704055"/>
            <a:ext cx="10916699" cy="547290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D9011C-EABE-4AD2-AB20-17E45E3E51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3341786"/>
            <a:ext cx="9144000" cy="1655762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FE870D-10A1-48CA-986C-953111EFF4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105850"/>
            <a:ext cx="9144000" cy="6460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(Name of presenter)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CA214-0345-4E83-AF23-418D84C1F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7945" y="411430"/>
            <a:ext cx="2598019" cy="317233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160B49-1799-4A11-9D1E-2E75717BC3FE}"/>
              </a:ext>
            </a:extLst>
          </p:cNvPr>
          <p:cNvSpPr/>
          <p:nvPr userDrawn="1"/>
        </p:nvSpPr>
        <p:spPr>
          <a:xfrm>
            <a:off x="8566483" y="9538"/>
            <a:ext cx="3305475" cy="1590663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0AC15A-8232-44F1-AC91-FFAB82C9AE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76" y="1060664"/>
            <a:ext cx="4196048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443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10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78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41051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29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E0186542-0C24-4ACA-AE95-628EF2576C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066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DE637F81-5EEC-4AB2-A2E9-E6DD484878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785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6C446724-E49A-476D-9ACC-54A3401F7F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087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E419ECA-1358-47B1-B4D8-AF4FBB955A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170" y="204970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52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10515600" cy="4049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320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7727830" cy="40493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4440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6210300" cy="40407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50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0000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5E406E-59ED-45DB-9F96-6AAA1955204F}"/>
              </a:ext>
            </a:extLst>
          </p:cNvPr>
          <p:cNvSpPr/>
          <p:nvPr userDrawn="1"/>
        </p:nvSpPr>
        <p:spPr>
          <a:xfrm>
            <a:off x="543463" y="704055"/>
            <a:ext cx="10916699" cy="547290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D9011C-EABE-4AD2-AB20-17E45E3E51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600201"/>
            <a:ext cx="9144000" cy="1655762"/>
          </a:xfrm>
        </p:spPr>
        <p:txBody>
          <a:bodyPr anchor="b">
            <a:normAutofit/>
          </a:bodyPr>
          <a:lstStyle>
            <a:lvl1pPr algn="ctr">
              <a:defRPr sz="2800" b="1" i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Supporting clinical trials across borders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FE870D-10A1-48CA-986C-953111EFF4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362522"/>
            <a:ext cx="9144000" cy="64604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Contact details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0AC15A-8232-44F1-AC91-FFAB82C9AE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162" y="4163854"/>
            <a:ext cx="3037676" cy="119866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5594C9-5D55-4206-9451-10B7B5A6D51D}"/>
              </a:ext>
            </a:extLst>
          </p:cNvPr>
          <p:cNvSpPr/>
          <p:nvPr userDrawn="1"/>
        </p:nvSpPr>
        <p:spPr>
          <a:xfrm>
            <a:off x="10090484" y="208547"/>
            <a:ext cx="1171074" cy="64088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646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24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24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0322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6522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A7637EB-B6D9-4234-B9AC-DF2F7301D5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107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50420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403962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10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7"/>
            <a:ext cx="1487834" cy="864595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3B00227-37FF-4EFE-B9E9-FA843FD703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3435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79400"/>
            <a:ext cx="5181600" cy="404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79399"/>
            <a:ext cx="5181600" cy="404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165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247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247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29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8D8197FC-4A3A-40A9-A6D8-60996C0EBE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54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14469C03-FC48-4589-B8B7-4419869173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318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7194344-04E5-4DCC-A869-BAFFEA09D3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9539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C7D6DEF-F69F-4718-AECA-B2651503C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8" y="208017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5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26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10515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8307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772783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79399"/>
            <a:ext cx="2674817" cy="2925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719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62103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79399"/>
            <a:ext cx="1981200" cy="32307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2143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5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6522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2DA4AE81-0D6E-4E11-A5BB-4AB3D50EF2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1369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70881" y="2185316"/>
            <a:ext cx="7732724" cy="248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446049"/>
            <a:ext cx="7732724" cy="3655677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1525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4381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817070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9D007A1C-881B-4DDE-95C4-04C770CBFB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9100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181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756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773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B0F6DF63-40F3-432C-9D05-699F1A298A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18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772783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63357"/>
            <a:ext cx="2674817" cy="29420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2848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FE9E4394-72C3-44A4-B393-31AAAA24E84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5860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96D14ADC-B713-4699-969D-C13239681E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5043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72990CF-37EE-4DFA-94D4-D0DB7525BA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084" y="208459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097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7589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772783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9370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62103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8165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89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6522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69B04BFC-2803-4D5F-B0CC-EB02F14486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0516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0443" y="2254156"/>
            <a:ext cx="7592952" cy="248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484172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6903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66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817070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027BECE-AFC4-4D60-B853-13E043EB2B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85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62103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89138"/>
            <a:ext cx="1981200" cy="22399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3582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79400"/>
            <a:ext cx="5181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7"/>
            <a:ext cx="5181600" cy="4112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6593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0115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88FA187A-F949-4291-852B-01F27C84C8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83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65CBF067-B459-4EB8-85E3-DE246593EE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276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5518339D-9863-46C9-BD9A-9687D3358AF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6391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B867A88-9E40-42D9-8D5B-7D740F01DF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8" y="209092"/>
            <a:ext cx="1335225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441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10515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6108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772783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5408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7"/>
            <a:ext cx="62103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79400"/>
            <a:ext cx="1981200" cy="2249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5287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400"/>
            <a:ext cx="10515600" cy="22782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9891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89137"/>
            <a:ext cx="10515600" cy="22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961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440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D3E9A663-0382-402F-9999-E9888EA656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7635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0443" y="2150420"/>
            <a:ext cx="7560868" cy="223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+mj-lt"/>
                <a:cs typeface="Ideal Sans Extra Light" pitchFamily="2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64382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911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87825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640338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1B9D91DE-F5D0-460A-B4E3-9546ED261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7839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7"/>
            <a:ext cx="5181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7"/>
            <a:ext cx="5181600" cy="41878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1580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976872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5171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6C5603C7-7147-41C3-A236-6BAAADFB33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3429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DAFC134A-F543-45FA-B316-8D11F92EE3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2173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31DF4427-A5E3-4BA7-9C6E-4244DF6C5A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593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6000" kern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3D2097D-1CDA-465E-B062-6BC27725B2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8929" y="204469"/>
            <a:ext cx="1347464" cy="53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457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032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5A5C39AC-286F-483E-B4B0-A319F6B02F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1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45FAE0-0EF7-4560-A028-CA5F145264BC}"/>
              </a:ext>
            </a:extLst>
          </p:cNvPr>
          <p:cNvSpPr/>
          <p:nvPr userDrawn="1"/>
        </p:nvSpPr>
        <p:spPr>
          <a:xfrm>
            <a:off x="-97857" y="-134754"/>
            <a:ext cx="12387713" cy="6992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440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57C525F8-3B8E-4C9C-A21E-AF32CF006F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E3F8BB94-B046-4AD3-AB8D-1117A33F39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3638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7727830" cy="41129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89137"/>
            <a:ext cx="2674817" cy="29162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77B92FF8-A640-4993-A6C5-4D6D07EE3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2896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0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6210300" cy="41129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79399"/>
            <a:ext cx="1981200" cy="22497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79399"/>
            <a:ext cx="1981200" cy="32307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512CD4B-C65B-4933-8AA2-DD7DB2505DF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38393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89137"/>
            <a:ext cx="10515600" cy="22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E4BD3A2A-770F-4A1B-A1E8-2D9B42E1A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674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39283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6FB98C6-CB74-434F-B5F8-910FA13DA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6727FFF8-FEF9-4B36-ACA8-03265800F7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1471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02294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+mj-lt"/>
                <a:cs typeface="Ideal Sans Extra Light" pitchFamily="2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16256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994CA3DD-1313-4002-9CD3-697EE633B5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5094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6151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03253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8"/>
            <a:ext cx="1487834" cy="817070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D65D561F-02B9-4BFF-A7C4-136EA497D2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2194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032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181600" cy="410325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Espace réservé du texte 15">
            <a:extLst>
              <a:ext uri="{FF2B5EF4-FFF2-40B4-BE49-F238E27FC236}">
                <a16:creationId xmlns:a16="http://schemas.microsoft.com/office/drawing/2014/main" id="{1BAC95B3-775E-46A6-895C-9A5DE811E6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2900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3135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873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873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EDECAD5A-165D-4BD0-A9C9-A1033E31A7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6759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4B50AA07-F354-4155-B04E-5E56FB0BF8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0068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2BD31E36-C187-4EE9-B9C9-71C12E97AF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09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66462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18610"/>
            <a:ext cx="7732724" cy="3583117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864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F07A5B7C-1671-4B76-9DED-6D5BEB759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4818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1D9A-3EBE-47E6-9FFE-4F5DC9228998}"/>
              </a:ext>
            </a:extLst>
          </p:cNvPr>
          <p:cNvSpPr/>
          <p:nvPr userDrawn="1"/>
        </p:nvSpPr>
        <p:spPr>
          <a:xfrm>
            <a:off x="731837" y="728663"/>
            <a:ext cx="10728325" cy="5400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71B22-41C9-4B29-BBAF-D310F70D5A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181127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B23E2-535E-43FD-BC5A-5B0A23F67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8C28F-3535-4BD7-8447-9E16B4A8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D668-BAD5-430C-8E92-EA29C113C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2C0C02D-D5D5-442C-BA4F-44FA9D06A4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9" y="209778"/>
            <a:ext cx="1335228" cy="52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808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10515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8026EFF-4F12-4CF8-968E-7C0510A095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55079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9400"/>
            <a:ext cx="7727830" cy="41129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2A98C-CA2C-49B8-B7C6-2C18973E94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78983" y="1979399"/>
            <a:ext cx="2674817" cy="2925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34641FB-D412-4700-B9D8-54EA81A9A8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78983" y="4976188"/>
            <a:ext cx="2674817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6A8B570C-9B49-4B13-BC21-4CD1DFA495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6560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7334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6210300" cy="41125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1A3CD61-A59D-4F57-9177-11163988729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372600" y="1979400"/>
            <a:ext cx="1981200" cy="2249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2F6D56-5B72-4AC1-A539-EEB687D93BC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229475" y="1989138"/>
            <a:ext cx="1981200" cy="32210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19641F5-E565-4DDB-B139-6CC58F5170A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72600" y="4299913"/>
            <a:ext cx="1981200" cy="910262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802898F1-CB6A-43CE-9365-9283A8A38E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1385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7829-677C-4F36-9718-0D244928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479" y="1979399"/>
            <a:ext cx="10515600" cy="2278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D3CF6A-A7A1-4CFA-8B5A-6FA57B575DC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48324" y="4305300"/>
            <a:ext cx="3990975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DBD802-245B-46AE-B9D0-813A6DDEEDA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333625" y="4305300"/>
            <a:ext cx="3181350" cy="17869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8D49B9D-5025-4135-913E-418F51DB37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79239" y="4305300"/>
            <a:ext cx="167456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E38C1003-466E-40B9-9901-8B0C3D5B66E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478" y="4314631"/>
            <a:ext cx="1432471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7933EC5A-1522-4D70-9F15-CCAC5626CD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81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4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02"/>
            <a:ext cx="10515600" cy="5440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C49300F9-50AB-4ACF-92BF-9A237AAFF5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155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C75D071-5A32-4DD5-9534-C0E342B3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80074" y="1846048"/>
            <a:ext cx="1792726" cy="2402457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Holder 3">
            <a:extLst>
              <a:ext uri="{FF2B5EF4-FFF2-40B4-BE49-F238E27FC236}">
                <a16:creationId xmlns:a16="http://schemas.microsoft.com/office/drawing/2014/main" id="{4D54E46F-605E-4521-B3DA-11093A92398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118336"/>
            <a:ext cx="7765405" cy="247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600"/>
              </a:lnSpc>
              <a:spcBef>
                <a:spcPts val="600"/>
              </a:spcBef>
              <a:buFontTx/>
              <a:buNone/>
              <a:defRPr sz="2800" b="0" i="0" baseline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4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14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24274E6D-0F57-4329-BCFF-5E739BB9E8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80073" y="4364579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lnSpc>
                <a:spcPts val="960"/>
              </a:lnSpc>
              <a:spcBef>
                <a:spcPts val="200"/>
              </a:spcBef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</a:t>
            </a:r>
            <a:endParaRPr lang="en-GB" dirty="0"/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290355BA-E2AB-4425-AC1A-933234DF81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532298"/>
            <a:ext cx="7732724" cy="3615838"/>
          </a:xfrm>
          <a:prstGeom prst="rect">
            <a:avLst/>
          </a:prstGeom>
        </p:spPr>
        <p:txBody>
          <a:bodyPr>
            <a:normAutofit/>
          </a:bodyPr>
          <a:lstStyle>
            <a:lvl1pPr marL="177800" indent="-1778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266700" indent="-1428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24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360000" indent="-1800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444500" indent="-142875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18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533400" indent="-185738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GB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160000"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lnSpc>
                <a:spcPts val="1600"/>
              </a:lnSpc>
              <a:defRPr sz="14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E34FBFD-3473-474B-AE59-FC535AA16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Espace réservé du texte 15">
            <a:extLst>
              <a:ext uri="{FF2B5EF4-FFF2-40B4-BE49-F238E27FC236}">
                <a16:creationId xmlns:a16="http://schemas.microsoft.com/office/drawing/2014/main" id="{364C4334-DA51-4CE7-8590-FB64884680B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8946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4019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7"/>
            <a:ext cx="1487834" cy="864595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ECD43F85-FC5B-4420-8148-C7752C407D6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35279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8DCF-83F6-4683-BDC8-544B591F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B08FB-3B19-4190-8AE7-52CCF5958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79400"/>
            <a:ext cx="5181600" cy="41223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336BB7-AF6F-476F-A607-565F9C96C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7"/>
            <a:ext cx="5181600" cy="4112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E8DA0-A6F3-4451-8048-02F5B6A1C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04A5F-FE25-4FD6-95CB-0EB4C8EB0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C4FCE7D0-D149-4980-90B9-E28BAE380A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28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45FAE0-0EF7-4560-A028-CA5F145264BC}"/>
              </a:ext>
            </a:extLst>
          </p:cNvPr>
          <p:cNvSpPr/>
          <p:nvPr userDrawn="1"/>
        </p:nvSpPr>
        <p:spPr>
          <a:xfrm>
            <a:off x="-97857" y="-134754"/>
            <a:ext cx="12387713" cy="69927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5C2927-5CE3-4516-8A4C-8059F06B9974}"/>
              </a:ext>
            </a:extLst>
          </p:cNvPr>
          <p:cNvSpPr/>
          <p:nvPr userDrawn="1"/>
        </p:nvSpPr>
        <p:spPr>
          <a:xfrm>
            <a:off x="731838" y="728663"/>
            <a:ext cx="10719697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9EC8E-C3B7-4151-8CA6-F04B70023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9138"/>
            <a:ext cx="6656732" cy="411258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35D0-7DE0-49C6-A54C-9C1131E0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9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AA7B-4BDF-429D-B1B3-FACA1CB1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9269" y="3246437"/>
            <a:ext cx="475954" cy="4111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91"/>
                </a:solidFill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2E21D4-2B57-4A7A-917B-A20194467C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583487" y="1989138"/>
            <a:ext cx="2265363" cy="20113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8D8A2E-AEF6-485E-B6C6-83A82F82D52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592667" y="4035475"/>
            <a:ext cx="2265363" cy="2093863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F93879C8-18CB-41A4-B94F-AEBB3A85C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0924" y="4035475"/>
            <a:ext cx="1487834" cy="864596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8DCD299F-9ECA-4379-8257-ECA39CC5E6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37405" y="1989137"/>
            <a:ext cx="1487834" cy="864595"/>
          </a:xfrm>
        </p:spPr>
        <p:txBody>
          <a:bodyPr/>
          <a:lstStyle>
            <a:lvl1pPr marL="0" indent="0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Cliquez pour modifier les styles du texte du masque
</a:t>
            </a:r>
            <a:endParaRPr lang="en-GB" dirty="0"/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4A8AAE46-7F1F-4A4A-917B-72CC2EA8DD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58CBBE68-C2CE-40B3-90F4-F5DB0455C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2799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B955F-2F31-4FD2-ACA2-5607751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7093"/>
            <a:ext cx="10515600" cy="9985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9449-37EC-4053-A4D9-BE36E7B20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17CB9-DFFA-49DC-BA1B-C9A0DB6DF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107357-7482-49E9-86D4-53BF8CF59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47AD6-FC93-4E11-9492-A7D79EFA6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66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870AFD-D769-4C12-B1B5-A8E81237D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AA551-ECFD-4021-AC0A-FE9809E0B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BFDC38A6-23CE-46AF-91F6-D8DE0EA36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23113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E770A-5C27-498A-BB13-10FB0A6B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271BDA-61DE-4C38-9B8F-C8EA03C81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87CD4-B262-423E-B613-E5A5431A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Espace réservé du texte 15">
            <a:extLst>
              <a:ext uri="{FF2B5EF4-FFF2-40B4-BE49-F238E27FC236}">
                <a16:creationId xmlns:a16="http://schemas.microsoft.com/office/drawing/2014/main" id="{D372F66E-2618-4801-AB44-9B6025BAB3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2808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D3FF1-E74D-4CB0-854B-D9421DD8A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556B7-176B-4452-8CCF-7BA907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Espace réservé du texte 15">
            <a:extLst>
              <a:ext uri="{FF2B5EF4-FFF2-40B4-BE49-F238E27FC236}">
                <a16:creationId xmlns:a16="http://schemas.microsoft.com/office/drawing/2014/main" id="{ADB169B4-647B-4AE9-89D2-F3214E3427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91870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05523-8047-4907-AB09-7AD8FD24A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8C9F-9061-46C2-95E3-F4A87570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6E63E-677A-44D6-80A0-9051F5380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07E696-F7E3-400D-B24A-1B8B2EB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C7363-82A0-4A5F-BA94-43A2DA8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5C5D8F73-A9CA-4299-B8EC-A8EDBE288B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756273"/>
            <a:ext cx="1792725" cy="2152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960"/>
              </a:lnSpc>
              <a:spcBef>
                <a:spcPts val="200"/>
              </a:spcBef>
              <a:buNone/>
              <a:defRPr sz="800">
                <a:solidFill>
                  <a:schemeClr val="tx1"/>
                </a:solidFill>
              </a:defRPr>
            </a:lvl1pPr>
            <a:lvl2pPr>
              <a:defRPr sz="800" b="0" i="0">
                <a:latin typeface="Ideal Sans Extra Light" pitchFamily="2" charset="0"/>
                <a:cs typeface="Ideal Sans Extra Light" pitchFamily="2" charset="0"/>
              </a:defRPr>
            </a:lvl2pPr>
            <a:lvl3pPr>
              <a:defRPr sz="800" b="0" i="0">
                <a:latin typeface="Ideal Sans Extra Light" pitchFamily="2" charset="0"/>
                <a:cs typeface="Ideal Sans Extra Light" pitchFamily="2" charset="0"/>
              </a:defRPr>
            </a:lvl3pPr>
            <a:lvl4pPr>
              <a:defRPr sz="800" b="0" i="0">
                <a:latin typeface="Ideal Sans Extra Light" pitchFamily="2" charset="0"/>
                <a:cs typeface="Ideal Sans Extra Light" pitchFamily="2" charset="0"/>
              </a:defRPr>
            </a:lvl4pPr>
            <a:lvl5pPr>
              <a:defRPr sz="800" b="0" i="0">
                <a:latin typeface="Ideal Sans Extra Light" pitchFamily="2" charset="0"/>
                <a:cs typeface="Ideal Sans Extra Light" pitchFamily="2" charset="0"/>
              </a:defRPr>
            </a:lvl5pPr>
            <a:lvl6pPr>
              <a:defRPr sz="800" b="0" i="0">
                <a:latin typeface="Ideal Sans Extra Light" pitchFamily="2" charset="0"/>
                <a:cs typeface="Ideal Sans Extra Light" pitchFamily="2" charset="0"/>
              </a:defRPr>
            </a:lvl6pPr>
            <a:lvl7pPr>
              <a:defRPr sz="800" b="0" i="0">
                <a:latin typeface="Ideal Sans Extra Light" pitchFamily="2" charset="0"/>
                <a:cs typeface="Ideal Sans Extra Light" pitchFamily="2" charset="0"/>
              </a:defRPr>
            </a:lvl7pPr>
            <a:lvl8pPr>
              <a:defRPr sz="800" b="0" i="0">
                <a:latin typeface="Ideal Sans Extra Light" pitchFamily="2" charset="0"/>
                <a:cs typeface="Ideal Sans Extra Light" pitchFamily="2" charset="0"/>
              </a:defRPr>
            </a:lvl8pPr>
            <a:lvl9pPr>
              <a:defRPr sz="800" b="0" i="0">
                <a:latin typeface="Ideal Sans Extra Light" pitchFamily="2" charset="0"/>
                <a:cs typeface="Ideal Sans Extra Light" pitchFamily="2" charset="0"/>
              </a:defRPr>
            </a:lvl9pPr>
          </a:lstStyle>
          <a:p>
            <a:pPr lvl="0"/>
            <a:r>
              <a:rPr lang="en-GB"/>
              <a:t>CHAPTER TITLE (IF DESIRED)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70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4819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9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63358"/>
            <a:ext cx="10515600" cy="4165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C9DA123-402D-4037-98E4-4E751049C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9B545AA5-0558-4A44-9A36-6C594D1B5577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7" y="205824"/>
            <a:ext cx="1341444" cy="52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3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4" r:id="rId3"/>
    <p:sldLayoutId id="2147483675" r:id="rId4"/>
    <p:sldLayoutId id="2147483663" r:id="rId5"/>
    <p:sldLayoutId id="2147483676" r:id="rId6"/>
    <p:sldLayoutId id="2147483664" r:id="rId7"/>
    <p:sldLayoutId id="2147483673" r:id="rId8"/>
    <p:sldLayoutId id="2147483677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 userDrawn="1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 userDrawn="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681038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89137"/>
            <a:ext cx="10515600" cy="4032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D092E59-0AF6-41F0-AE26-45AB7F3625D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ADACF44-9BB4-4283-9045-CF3BFA410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5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0F010EF3-B716-4570-858B-2936CAD10C0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18EF0D8-B207-4916-A741-2F7BEEF63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63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067B585-B6FC-4E4D-9DA6-290DBD68F9A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B7FBEA6-32D0-4B74-AF6C-B0ECEDD53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30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14169" y="776288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89137"/>
            <a:ext cx="10515600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1B1F6A8F-8760-499B-8925-EA3401A4C8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CF46DE-1ADE-45E8-9CFF-D167E083E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40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350DDD3-CCE0-488C-870C-04F9BEA4BAB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D78B815-7C18-401B-932F-656C8DE28F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47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FC6B7E2-9EA7-46DA-A91B-4CE48433401E}"/>
              </a:ext>
            </a:extLst>
          </p:cNvPr>
          <p:cNvSpPr/>
          <p:nvPr userDrawn="1"/>
        </p:nvSpPr>
        <p:spPr>
          <a:xfrm>
            <a:off x="740465" y="728663"/>
            <a:ext cx="10711069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AF4BD6-3E94-444E-AF06-371FB5078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0861"/>
            <a:ext cx="10515600" cy="998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3CCB2-A8DE-4D7A-94B9-79E134FF8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4264" y="359337"/>
            <a:ext cx="4114800" cy="378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8530A-2F17-4ABE-88C3-FF4F10183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5941" y="3246437"/>
            <a:ext cx="401217" cy="411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fld id="{6486C365-2F9C-4F73-B5E5-7A34C7F5CB0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9072785-AE42-4858-AFDC-953B3853D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79400"/>
            <a:ext cx="10515600" cy="4149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3114C639-6050-45EA-B499-650B02CEBF4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27" y="207341"/>
            <a:ext cx="1335224" cy="52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1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18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1809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36195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447675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1076325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628650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896938" indent="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>
          <a:tab pos="982663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pos="461">
          <p15:clr>
            <a:srgbClr val="F26B43"/>
          </p15:clr>
        </p15:guide>
        <p15:guide id="3" pos="7197">
          <p15:clr>
            <a:srgbClr val="F26B43"/>
          </p15:clr>
        </p15:guide>
        <p15:guide id="4" orient="horz" pos="3861">
          <p15:clr>
            <a:srgbClr val="F26B43"/>
          </p15:clr>
        </p15:guide>
        <p15:guide id="5" orient="horz" pos="391">
          <p15:clr>
            <a:srgbClr val="F26B43"/>
          </p15:clr>
        </p15:guide>
        <p15:guide id="6" orient="horz" pos="12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31.jpeg"/><Relationship Id="rId3" Type="http://schemas.openxmlformats.org/officeDocument/2006/relationships/hyperlink" Target="https://www.ucc.ie/en/sensitise/" TargetMode="External"/><Relationship Id="rId7" Type="http://schemas.openxmlformats.org/officeDocument/2006/relationships/image" Target="../media/image9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vents-he.eu/" TargetMode="External"/><Relationship Id="rId11" Type="http://schemas.openxmlformats.org/officeDocument/2006/relationships/image" Target="../media/image30.png"/><Relationship Id="rId5" Type="http://schemas.openxmlformats.org/officeDocument/2006/relationships/hyperlink" Target="https://erdera.org/about/" TargetMode="External"/><Relationship Id="rId10" Type="http://schemas.openxmlformats.org/officeDocument/2006/relationships/image" Target="../media/image20.png"/><Relationship Id="rId4" Type="http://schemas.openxmlformats.org/officeDocument/2006/relationships/hyperlink" Target="https://era4health.eu/" TargetMode="External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hyperlink" Target="https://ecrin.org/projects/permit" TargetMode="External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ucc.ie/en/sensitise/" TargetMode="External"/><Relationship Id="rId11" Type="http://schemas.openxmlformats.org/officeDocument/2006/relationships/image" Target="../media/image17.png"/><Relationship Id="rId5" Type="http://schemas.openxmlformats.org/officeDocument/2006/relationships/hyperlink" Target="https://era4health.eu/" TargetMode="External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hyperlink" Target="https://eu-pearl.eu/" TargetMode="External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7.png"/><Relationship Id="rId3" Type="http://schemas.openxmlformats.org/officeDocument/2006/relationships/hyperlink" Target="https://www.eric-forum.eu/" TargetMode="External"/><Relationship Id="rId7" Type="http://schemas.openxmlformats.org/officeDocument/2006/relationships/image" Target="../media/image14.png"/><Relationship Id="rId12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ntegratelmc.eu/" TargetMode="External"/><Relationship Id="rId11" Type="http://schemas.openxmlformats.org/officeDocument/2006/relationships/image" Target="../media/image22.png"/><Relationship Id="rId5" Type="http://schemas.openxmlformats.org/officeDocument/2006/relationships/hyperlink" Target="https://www.canserv.eu/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s://comectproject.org/" TargetMode="External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d.ecrin.org/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hyperlink" Target="https://ecrin.org/tools" TargetMode="Externa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52E03-AA27-42ED-95F3-F1A95271D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737" y="3023287"/>
            <a:ext cx="10962526" cy="1655762"/>
          </a:xfrm>
        </p:spPr>
        <p:txBody>
          <a:bodyPr>
            <a:noAutofit/>
          </a:bodyPr>
          <a:lstStyle/>
          <a:p>
            <a:br>
              <a:rPr lang="en-GB" sz="4800" dirty="0"/>
            </a:br>
            <a:r>
              <a:rPr lang="en-GB" sz="4800" dirty="0"/>
              <a:t>Infrastructure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4E9B8-BB38-49DB-AFFA-7ADF600F4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79049"/>
            <a:ext cx="9144000" cy="646043"/>
          </a:xfrm>
        </p:spPr>
        <p:txBody>
          <a:bodyPr/>
          <a:lstStyle/>
          <a:p>
            <a:r>
              <a:rPr lang="en-GB" dirty="0"/>
              <a:t>CAPACITY PROJECTS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B68351-FAB3-EDE7-7B63-0489839EDB99}"/>
              </a:ext>
            </a:extLst>
          </p:cNvPr>
          <p:cNvSpPr txBox="1"/>
          <p:nvPr/>
        </p:nvSpPr>
        <p:spPr>
          <a:xfrm>
            <a:off x="8210636" y="5707950"/>
            <a:ext cx="33666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Marta del Álamo</a:t>
            </a:r>
          </a:p>
          <a:p>
            <a:r>
              <a:rPr lang="es-ES" sz="2400" dirty="0">
                <a:solidFill>
                  <a:schemeClr val="bg1"/>
                </a:solidFill>
              </a:rPr>
              <a:t>Head of </a:t>
            </a:r>
            <a:r>
              <a:rPr lang="es-ES" sz="2400" dirty="0" err="1">
                <a:solidFill>
                  <a:schemeClr val="bg1"/>
                </a:solidFill>
              </a:rPr>
              <a:t>Capacity</a:t>
            </a:r>
            <a:r>
              <a:rPr lang="es-ES" sz="2400" dirty="0">
                <a:solidFill>
                  <a:schemeClr val="bg1"/>
                </a:solidFill>
              </a:rPr>
              <a:t> Projects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6ED8E881-5B5D-1716-0997-B278C4D42192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37" y="3377958"/>
            <a:ext cx="1709986" cy="181554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6162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2DE9D-FA8C-2246-4EC9-76F4D949A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61DD22-C537-5F98-F02E-B105F127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227" y="980861"/>
            <a:ext cx="10391573" cy="998539"/>
          </a:xfrm>
        </p:spPr>
        <p:txBody>
          <a:bodyPr>
            <a:normAutofit fontScale="90000"/>
          </a:bodyPr>
          <a:lstStyle/>
          <a:p>
            <a:r>
              <a:rPr lang="fr-FR" dirty="0"/>
              <a:t>	Training	</a:t>
            </a:r>
            <a:br>
              <a:rPr lang="fr-FR" dirty="0"/>
            </a:br>
            <a:r>
              <a:rPr lang="fr-FR" sz="2400" i="1" dirty="0"/>
              <a:t>	</a:t>
            </a:r>
            <a:r>
              <a:rPr lang="fr-FR" sz="2400" i="1" dirty="0" err="1"/>
              <a:t>Creating</a:t>
            </a:r>
            <a:r>
              <a:rPr lang="fr-FR" sz="2400" i="1" dirty="0"/>
              <a:t> curriculum, </a:t>
            </a:r>
            <a:r>
              <a:rPr lang="fr-FR" sz="2400" i="1" dirty="0" err="1"/>
              <a:t>materials</a:t>
            </a:r>
            <a:r>
              <a:rPr lang="fr-FR" sz="2400" i="1" dirty="0"/>
              <a:t>, and workshops to </a:t>
            </a:r>
            <a:r>
              <a:rPr lang="fr-FR" sz="2400" i="1" dirty="0" err="1"/>
              <a:t>build</a:t>
            </a:r>
            <a:r>
              <a:rPr lang="fr-FR" sz="2400" i="1" dirty="0"/>
              <a:t> </a:t>
            </a:r>
            <a:r>
              <a:rPr lang="fr-FR" sz="2400" i="1" dirty="0" err="1"/>
              <a:t>European</a:t>
            </a:r>
            <a:r>
              <a:rPr lang="fr-FR" sz="2400" i="1" dirty="0"/>
              <a:t> </a:t>
            </a:r>
            <a:r>
              <a:rPr lang="fr-FR" sz="2400" i="1" dirty="0" err="1"/>
              <a:t>capacity</a:t>
            </a:r>
            <a:endParaRPr lang="fr-FR" sz="2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2FAE7C-A209-13D1-4C67-C91DC3C09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2790" y="1869342"/>
            <a:ext cx="8018457" cy="4187825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endParaRPr lang="en-GB" dirty="0"/>
          </a:p>
          <a:p>
            <a:pPr indent="0">
              <a:buNone/>
            </a:pPr>
            <a:r>
              <a:rPr lang="en-GB" dirty="0"/>
              <a:t>Inclusive trial design</a:t>
            </a:r>
          </a:p>
          <a:p>
            <a:pPr lvl="1" indent="0">
              <a:buNone/>
            </a:pPr>
            <a:r>
              <a:rPr lang="en-GB" sz="1600" dirty="0">
                <a:hlinkClick r:id="rId3"/>
              </a:rPr>
              <a:t>https://www.ucc.ie/en/sensitise/</a:t>
            </a:r>
            <a:endParaRPr lang="en-GB" sz="1600" dirty="0"/>
          </a:p>
          <a:p>
            <a:pPr indent="0">
              <a:buNone/>
            </a:pPr>
            <a:r>
              <a:rPr lang="en-GB" dirty="0"/>
              <a:t>Management of multinational clinical studies</a:t>
            </a:r>
          </a:p>
          <a:p>
            <a:pPr lvl="1" indent="0">
              <a:buNone/>
            </a:pPr>
            <a:r>
              <a:rPr lang="en-GB" sz="1600" dirty="0">
                <a:solidFill>
                  <a:srgbClr val="000091"/>
                </a:solidFill>
                <a:hlinkClick r:id="rId4"/>
              </a:rPr>
              <a:t>https://era4health.eu/</a:t>
            </a:r>
            <a:endParaRPr lang="en-GB" sz="1600" dirty="0">
              <a:solidFill>
                <a:srgbClr val="000091"/>
              </a:solidFill>
            </a:endParaRPr>
          </a:p>
          <a:p>
            <a:pPr indent="0">
              <a:buNone/>
            </a:pPr>
            <a:r>
              <a:rPr lang="en-GB" dirty="0"/>
              <a:t>Management of multinational clinical studies for rare diseases</a:t>
            </a:r>
            <a:br>
              <a:rPr lang="en-GB" dirty="0"/>
            </a:br>
            <a:r>
              <a:rPr lang="en-GB" sz="3200" dirty="0"/>
              <a:t>  </a:t>
            </a:r>
            <a:r>
              <a:rPr lang="en-GB" sz="1600" dirty="0">
                <a:hlinkClick r:id="rId5"/>
              </a:rPr>
              <a:t>https://erdera.org/about/</a:t>
            </a:r>
            <a:endParaRPr lang="en-GB" sz="1600" dirty="0"/>
          </a:p>
          <a:p>
            <a:pPr indent="0">
              <a:buNone/>
            </a:pPr>
            <a:r>
              <a:rPr lang="en-GB" sz="2800" dirty="0"/>
              <a:t>F</a:t>
            </a:r>
            <a:r>
              <a:rPr lang="en-GB" dirty="0"/>
              <a:t>uture evaluation of treatments and the regulatory decision-making for rare diseases (RD) including paediatric rare diseases</a:t>
            </a:r>
            <a:br>
              <a:rPr lang="en-GB" sz="1600" dirty="0"/>
            </a:br>
            <a:r>
              <a:rPr lang="en-GB" sz="1600" dirty="0"/>
              <a:t>  </a:t>
            </a:r>
            <a:r>
              <a:rPr lang="en-GB" sz="1600" dirty="0">
                <a:hlinkClick r:id="rId6"/>
              </a:rPr>
              <a:t>https://invents-he.eu/</a:t>
            </a:r>
            <a:endParaRPr lang="en-GB" sz="1600" dirty="0"/>
          </a:p>
          <a:p>
            <a:pPr indent="0">
              <a:buNone/>
            </a:pPr>
            <a:endParaRPr lang="en-GB" sz="1600" dirty="0"/>
          </a:p>
          <a:p>
            <a:pPr lvl="1" indent="0">
              <a:buNone/>
            </a:pPr>
            <a:endParaRPr lang="en-GB" sz="2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42E484-AAED-471A-9B64-16A0B0A32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Capacity-Training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899F22-E94F-600D-749D-101C7AA91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AAB7C6D1-B83F-5600-DCAF-67A2B2EB565D}"/>
              </a:ext>
            </a:extLst>
          </p:cNvPr>
          <p:cNvPicPr>
            <a:picLocks noChangeAspect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27" y="971525"/>
            <a:ext cx="860895" cy="91403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5FB4815-493E-6A5A-8C45-55ACEB7361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79" y="6215690"/>
            <a:ext cx="1845040" cy="412629"/>
          </a:xfrm>
          <a:prstGeom prst="rect">
            <a:avLst/>
          </a:prstGeom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384F9D17-6081-E236-CE94-7F94D71BA6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720" y="6243417"/>
            <a:ext cx="1805114" cy="378851"/>
          </a:xfrm>
          <a:prstGeom prst="rect">
            <a:avLst/>
          </a:prstGeom>
        </p:spPr>
      </p:pic>
      <p:pic>
        <p:nvPicPr>
          <p:cNvPr id="3074" name="Picture 2" descr="ERA4Health Partnership">
            <a:extLst>
              <a:ext uri="{FF2B5EF4-FFF2-40B4-BE49-F238E27FC236}">
                <a16:creationId xmlns:a16="http://schemas.microsoft.com/office/drawing/2014/main" id="{F26DA8B1-9844-3BBC-73F4-491F129CD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879" y="3017957"/>
            <a:ext cx="145732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RDERA">
            <a:extLst>
              <a:ext uri="{FF2B5EF4-FFF2-40B4-BE49-F238E27FC236}">
                <a16:creationId xmlns:a16="http://schemas.microsoft.com/office/drawing/2014/main" id="{83E2CCAA-C555-2860-E175-D014DE9FB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686" y="3971509"/>
            <a:ext cx="1271714" cy="44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ensitise">
            <a:extLst>
              <a:ext uri="{FF2B5EF4-FFF2-40B4-BE49-F238E27FC236}">
                <a16:creationId xmlns:a16="http://schemas.microsoft.com/office/drawing/2014/main" id="{D3D0B6F3-970D-4102-1515-630E650AC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511" y="2304007"/>
            <a:ext cx="1686059" cy="53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nvents logo">
            <a:extLst>
              <a:ext uri="{FF2B5EF4-FFF2-40B4-BE49-F238E27FC236}">
                <a16:creationId xmlns:a16="http://schemas.microsoft.com/office/drawing/2014/main" id="{82D2400A-C4B0-3ECA-02C0-DAD6F845E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834" y="5074097"/>
            <a:ext cx="1477697" cy="53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780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46DA5D-28FB-AA71-DEC1-A8EAED35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11</a:t>
            </a:fld>
            <a:endParaRPr lang="en-GB" dirty="0"/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D4D735F-4D62-B9FC-14BA-1E35B9C9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64" y="359337"/>
            <a:ext cx="4114800" cy="378851"/>
          </a:xfrm>
        </p:spPr>
        <p:txBody>
          <a:bodyPr/>
          <a:lstStyle/>
          <a:p>
            <a:r>
              <a:rPr lang="en-GB" dirty="0"/>
              <a:t>Portfolio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B2B5E7-86F1-6CEF-030B-A8AD107CE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686" y="1125331"/>
            <a:ext cx="9829800" cy="465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375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8D5F3-FEE2-4E49-1CF3-CECE91A6C5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A7797C-334A-1C74-15E8-154324D586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marta.delalamo@ecrin.org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55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447B9-330A-A64C-C73B-6238D96E0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ECRIN SERVICES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9EDFE-866C-7B2B-FAE1-357631732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Clinical Trials</a:t>
            </a:r>
          </a:p>
          <a:p>
            <a:r>
              <a:rPr lang="es-ES" dirty="0" err="1"/>
              <a:t>Infrastructure</a:t>
            </a:r>
            <a:r>
              <a:rPr lang="es-ES" dirty="0"/>
              <a:t> Development Projects</a:t>
            </a:r>
          </a:p>
          <a:p>
            <a:r>
              <a:rPr lang="es-ES" dirty="0"/>
              <a:t>Data Center </a:t>
            </a:r>
            <a:r>
              <a:rPr lang="es-ES" dirty="0" err="1"/>
              <a:t>Certification</a:t>
            </a:r>
            <a:endParaRPr lang="es-ES" dirty="0"/>
          </a:p>
          <a:p>
            <a:r>
              <a:rPr lang="es-ES" dirty="0"/>
              <a:t>Training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74C06-5CAE-72F4-ACCE-E48984905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ECRIN Services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0ADE65-6624-11D4-1FBE-CF00E97A0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6" name="Picture 15" descr="Smiling hospital staff">
            <a:extLst>
              <a:ext uri="{FF2B5EF4-FFF2-40B4-BE49-F238E27FC236}">
                <a16:creationId xmlns:a16="http://schemas.microsoft.com/office/drawing/2014/main" id="{23BEE645-E729-E60E-225B-F6BF5BD398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772" y="2142257"/>
            <a:ext cx="3667487" cy="257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83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AC88C-5BB1-C0B4-5007-57933C9E5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6BBBBD-DC63-AB0F-EC24-6F48FD4A7B40}"/>
              </a:ext>
            </a:extLst>
          </p:cNvPr>
          <p:cNvSpPr txBox="1"/>
          <p:nvPr/>
        </p:nvSpPr>
        <p:spPr>
          <a:xfrm>
            <a:off x="1262740" y="3705464"/>
            <a:ext cx="933994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b="1" dirty="0"/>
              <a:t>Infrastructure development projects </a:t>
            </a:r>
            <a:r>
              <a:rPr lang="en-US" sz="2400" dirty="0"/>
              <a:t>are structured  activities designed to strengthen and expand the  resources, tools, services knowledge/ expertise and training opportunities available to research  stakeholders, ensuring they meet both current  demands and future needs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A0B2D8-07D7-3EF4-1801-92BDC7FC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64" y="359337"/>
            <a:ext cx="4114800" cy="378851"/>
          </a:xfrm>
        </p:spPr>
        <p:txBody>
          <a:bodyPr/>
          <a:lstStyle/>
          <a:p>
            <a:r>
              <a:rPr lang="en-GB" dirty="0"/>
              <a:t>Infrastructure Development Projects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4EAAEB-89E0-46C0-55C5-B1EB55BF9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37" y="1208315"/>
            <a:ext cx="9990951" cy="194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08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2520" y="903133"/>
            <a:ext cx="9411280" cy="998539"/>
          </a:xfrm>
        </p:spPr>
        <p:txBody>
          <a:bodyPr>
            <a:normAutofit/>
          </a:bodyPr>
          <a:lstStyle/>
          <a:p>
            <a:r>
              <a:rPr lang="en-US" dirty="0"/>
              <a:t>Infrastructure development projects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Infrastructure Development Projects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992C047A-0260-3675-5ED5-6E1375F86776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27" y="971525"/>
            <a:ext cx="860895" cy="914037"/>
          </a:xfrm>
          <a:prstGeom prst="rect">
            <a:avLst/>
          </a:prstGeom>
        </p:spPr>
      </p:pic>
      <p:pic>
        <p:nvPicPr>
          <p:cNvPr id="7" name="Image 6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38540026-824D-1888-7C44-C279EE7F37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39" b="2217"/>
          <a:stretch/>
        </p:blipFill>
        <p:spPr>
          <a:xfrm>
            <a:off x="2189892" y="1881244"/>
            <a:ext cx="7808147" cy="425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6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3236B-F661-B0A9-C03B-907180505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9156E-5CAF-FA44-CB5F-7023F05A6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	</a:t>
            </a:r>
            <a:r>
              <a:rPr lang="fr-FR" dirty="0" err="1"/>
              <a:t>Increasing</a:t>
            </a:r>
            <a:r>
              <a:rPr lang="fr-FR" dirty="0"/>
              <a:t> </a:t>
            </a:r>
            <a:r>
              <a:rPr lang="fr-FR" dirty="0" err="1"/>
              <a:t>knowledge</a:t>
            </a:r>
            <a:r>
              <a:rPr lang="fr-FR" dirty="0"/>
              <a:t> and expertise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35B0D-2C49-23AE-C9E7-5CB13FBC759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fr-FR" sz="3300" dirty="0"/>
              <a:t>PERMIT</a:t>
            </a:r>
          </a:p>
          <a:p>
            <a:pPr indent="0">
              <a:buNone/>
            </a:pPr>
            <a:r>
              <a:rPr lang="en-GB" sz="2400" dirty="0"/>
              <a:t>Produce methodological standards ensuring the robustness of personalised medicine research</a:t>
            </a:r>
          </a:p>
          <a:p>
            <a:pPr indent="0">
              <a:buNone/>
            </a:pPr>
            <a:r>
              <a:rPr lang="fr-FR" sz="1700" dirty="0">
                <a:hlinkClick r:id="rId3"/>
              </a:rPr>
              <a:t>https://ecrin.org/projects/permit</a:t>
            </a:r>
            <a:endParaRPr lang="fr-FR" sz="1700" dirty="0"/>
          </a:p>
          <a:p>
            <a:pPr indent="0">
              <a:buNone/>
            </a:pPr>
            <a:endParaRPr lang="fr-FR" sz="2400" dirty="0"/>
          </a:p>
          <a:p>
            <a:pPr indent="0">
              <a:buNone/>
            </a:pPr>
            <a:r>
              <a:rPr lang="fr-FR" sz="3300" dirty="0"/>
              <a:t>EU PEARL</a:t>
            </a:r>
          </a:p>
          <a:p>
            <a:pPr indent="0">
              <a:buNone/>
            </a:pPr>
            <a:r>
              <a:rPr lang="en-GB" sz="2400" dirty="0"/>
              <a:t>Transform the current approach of conducting single-compound clinical trials into the use of cross-company Integrated Research Platforms </a:t>
            </a:r>
            <a:br>
              <a:rPr lang="fr-FR" sz="2400" dirty="0"/>
            </a:br>
            <a:r>
              <a:rPr lang="fr-FR" sz="1700" dirty="0">
                <a:hlinkClick r:id="rId4"/>
              </a:rPr>
              <a:t>https://eu-pearl.eu/</a:t>
            </a:r>
            <a:endParaRPr lang="fr-FR" sz="1700" dirty="0"/>
          </a:p>
          <a:p>
            <a:pPr indent="0">
              <a:buNone/>
            </a:pPr>
            <a:endParaRPr lang="fr-FR" sz="3600" dirty="0"/>
          </a:p>
          <a:p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32B4753-1B88-C7A0-4BA2-AC6A5B8B4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89138"/>
            <a:ext cx="5094715" cy="4112590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r>
              <a:rPr lang="fr-FR" sz="3600" dirty="0"/>
              <a:t>ERA4Health</a:t>
            </a:r>
          </a:p>
          <a:p>
            <a:pPr indent="0">
              <a:buNone/>
            </a:pPr>
            <a:r>
              <a:rPr lang="en-GB" sz="2600" dirty="0"/>
              <a:t>Provide influential contributions as well as a sustainable model of funding for ground-breaking translational research in the health domain</a:t>
            </a:r>
          </a:p>
          <a:p>
            <a:pPr indent="0">
              <a:buNone/>
            </a:pPr>
            <a:r>
              <a:rPr lang="fr-FR" sz="1900" dirty="0">
                <a:hlinkClick r:id="rId5"/>
              </a:rPr>
              <a:t>https://era4health.eu/</a:t>
            </a:r>
            <a:endParaRPr lang="fr-FR" sz="1900" dirty="0"/>
          </a:p>
          <a:p>
            <a:pPr indent="0">
              <a:buNone/>
            </a:pPr>
            <a:endParaRPr lang="fr-FR" sz="1000" dirty="0"/>
          </a:p>
          <a:p>
            <a:pPr indent="0">
              <a:buNone/>
            </a:pPr>
            <a:endParaRPr lang="fr-FR" sz="1000" dirty="0"/>
          </a:p>
          <a:p>
            <a:pPr indent="0">
              <a:buNone/>
            </a:pPr>
            <a:r>
              <a:rPr lang="fr-FR" sz="3600" dirty="0"/>
              <a:t>SENSITISE</a:t>
            </a:r>
          </a:p>
          <a:p>
            <a:pPr indent="0">
              <a:buNone/>
            </a:pPr>
            <a:r>
              <a:rPr lang="en-GB" sz="2600" dirty="0"/>
              <a:t>Training and education on appropriate representation of under represented groups in clinical trial design</a:t>
            </a:r>
            <a:br>
              <a:rPr lang="fr-FR" sz="3600" dirty="0"/>
            </a:br>
            <a:r>
              <a:rPr lang="en-GB" sz="1900" dirty="0">
                <a:hlinkClick r:id="rId6"/>
              </a:rPr>
              <a:t>https://www.ucc.ie/en/sensitise/</a:t>
            </a:r>
            <a:r>
              <a:rPr lang="en-GB" sz="1900" dirty="0"/>
              <a:t> </a:t>
            </a:r>
          </a:p>
          <a:p>
            <a:pPr indent="0">
              <a:buNone/>
            </a:pPr>
            <a:r>
              <a:rPr lang="en-GB" sz="1900" dirty="0"/>
              <a:t> </a:t>
            </a:r>
          </a:p>
          <a:p>
            <a:pPr indent="0">
              <a:buNone/>
            </a:pPr>
            <a:endParaRPr lang="en-GB" sz="1900" dirty="0"/>
          </a:p>
          <a:p>
            <a:pPr indent="0">
              <a:buNone/>
            </a:pPr>
            <a:endParaRPr lang="en-GB" sz="1900" dirty="0"/>
          </a:p>
          <a:p>
            <a:pPr indent="0">
              <a:buNone/>
            </a:pPr>
            <a:endParaRPr lang="fr-FR" sz="32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6A58EE-3B9A-44B1-09C7-530A92077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Capacity-Activities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7654BE-D207-ADEB-6D91-E4D155D1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7C541A4-248D-6434-2E56-85DA3436CB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599281-C39D-FE7F-A88F-B8D3FFA53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2128" y="1047360"/>
            <a:ext cx="822434" cy="8334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3E8A08C-4376-45ED-0A4C-CD844E21D1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7048" y="5542870"/>
            <a:ext cx="511067" cy="509002"/>
          </a:xfrm>
          <a:prstGeom prst="rect">
            <a:avLst/>
          </a:prstGeom>
        </p:spPr>
      </p:pic>
      <p:pic>
        <p:nvPicPr>
          <p:cNvPr id="7170" name="Picture 2" descr="Sensitise">
            <a:extLst>
              <a:ext uri="{FF2B5EF4-FFF2-40B4-BE49-F238E27FC236}">
                <a16:creationId xmlns:a16="http://schemas.microsoft.com/office/drawing/2014/main" id="{FEEB19B1-FBC3-CDA6-59C4-A36773654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330" y="4153285"/>
            <a:ext cx="1542585" cy="49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DCB5D36-D451-1D64-239C-882CD0E29C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8139" y="5462465"/>
            <a:ext cx="506962" cy="52465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5F3DC0B-8392-E75B-0405-90DAA0FE38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08330" y="3341411"/>
            <a:ext cx="506962" cy="52465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3B25EA7-258A-CC78-30F0-20B0178697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45160" y="3353387"/>
            <a:ext cx="511067" cy="50900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16A232A-2824-609B-369A-64C4F58330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3871" y="3326579"/>
            <a:ext cx="506962" cy="52465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BB62027-5915-DD82-1361-22D410F823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0701" y="3338555"/>
            <a:ext cx="511067" cy="50900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227FE1B-BE65-99F0-B919-3353605F4F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12758" y="5544093"/>
            <a:ext cx="506962" cy="509002"/>
          </a:xfrm>
          <a:prstGeom prst="rect">
            <a:avLst/>
          </a:prstGeom>
        </p:spPr>
      </p:pic>
      <p:pic>
        <p:nvPicPr>
          <p:cNvPr id="7174" name="Picture 6" descr="PERMIT logo">
            <a:extLst>
              <a:ext uri="{FF2B5EF4-FFF2-40B4-BE49-F238E27FC236}">
                <a16:creationId xmlns:a16="http://schemas.microsoft.com/office/drawing/2014/main" id="{FBEC7010-7999-EE0F-ACC2-A04E4916D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7" y="1961063"/>
            <a:ext cx="1366833" cy="50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EU Pearl logo">
            <a:extLst>
              <a:ext uri="{FF2B5EF4-FFF2-40B4-BE49-F238E27FC236}">
                <a16:creationId xmlns:a16="http://schemas.microsoft.com/office/drawing/2014/main" id="{A455E01C-0020-FC99-EBC1-95BF36862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515" y="4139670"/>
            <a:ext cx="137160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060A17E7-B646-8643-CC46-38E8B83FDCC2}"/>
              </a:ext>
            </a:extLst>
          </p:cNvPr>
          <p:cNvSpPr/>
          <p:nvPr/>
        </p:nvSpPr>
        <p:spPr>
          <a:xfrm>
            <a:off x="838199" y="1961063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92947EF-F1B7-EDC1-690D-B20B8528671D}"/>
              </a:ext>
            </a:extLst>
          </p:cNvPr>
          <p:cNvSpPr/>
          <p:nvPr/>
        </p:nvSpPr>
        <p:spPr>
          <a:xfrm>
            <a:off x="6172200" y="1948389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B07038B-E7B3-A2A9-3351-E23E5267C886}"/>
              </a:ext>
            </a:extLst>
          </p:cNvPr>
          <p:cNvSpPr/>
          <p:nvPr/>
        </p:nvSpPr>
        <p:spPr>
          <a:xfrm>
            <a:off x="838199" y="4075207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941D3CF-0F65-7D52-856F-6F9DD4547883}"/>
              </a:ext>
            </a:extLst>
          </p:cNvPr>
          <p:cNvSpPr/>
          <p:nvPr/>
        </p:nvSpPr>
        <p:spPr>
          <a:xfrm>
            <a:off x="6172200" y="4062533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ERA4Health Partnership">
            <a:extLst>
              <a:ext uri="{FF2B5EF4-FFF2-40B4-BE49-F238E27FC236}">
                <a16:creationId xmlns:a16="http://schemas.microsoft.com/office/drawing/2014/main" id="{5ADCC117-0A26-EF82-C136-A46366EFB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929" y="1971469"/>
            <a:ext cx="1274172" cy="52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13">
            <a:extLst>
              <a:ext uri="{FF2B5EF4-FFF2-40B4-BE49-F238E27FC236}">
                <a16:creationId xmlns:a16="http://schemas.microsoft.com/office/drawing/2014/main" id="{822F607D-BFB3-3680-651D-DCD587BC72A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449" y="6260513"/>
            <a:ext cx="1845040" cy="412629"/>
          </a:xfrm>
          <a:prstGeom prst="rect">
            <a:avLst/>
          </a:prstGeom>
        </p:spPr>
      </p:pic>
      <p:pic>
        <p:nvPicPr>
          <p:cNvPr id="8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50DEDCC2-C0C9-862F-616C-17131EFC226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790" y="6288240"/>
            <a:ext cx="1805114" cy="37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4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17D07-5133-3539-6D14-BF717F491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93763"/>
            <a:r>
              <a:rPr lang="fr-FR" dirty="0"/>
              <a:t>	</a:t>
            </a:r>
            <a:r>
              <a:rPr lang="en-GB" dirty="0"/>
              <a:t>Collaborating with other research infrastructures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7C404-B9B0-940A-680C-899FED94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Capacity -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6DD01-450D-311E-D755-BB535286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8A5A3E-2AD0-BD3D-0E40-81B5CEBF2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64" y="1129026"/>
            <a:ext cx="850439" cy="670124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3AC3C4A-2EE7-0393-DD2F-ABF570DFE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5181600" cy="4112590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r>
              <a:rPr lang="fr-FR" sz="3300" dirty="0"/>
              <a:t>ERIC Forum 2</a:t>
            </a:r>
          </a:p>
          <a:p>
            <a:pPr indent="0">
              <a:buNone/>
            </a:pPr>
            <a:r>
              <a:rPr lang="en-GB" dirty="0"/>
              <a:t>Strengthen and support the implementation of the ERIC Regulation and ERIC services</a:t>
            </a:r>
          </a:p>
          <a:p>
            <a:pPr indent="0">
              <a:buNone/>
            </a:pPr>
            <a:r>
              <a:rPr lang="fr-FR" sz="1700" dirty="0">
                <a:hlinkClick r:id="rId3"/>
              </a:rPr>
              <a:t>https://www.eric-forum.eu/</a:t>
            </a:r>
            <a:endParaRPr lang="fr-FR" sz="1700" dirty="0"/>
          </a:p>
          <a:p>
            <a:pPr indent="0">
              <a:buNone/>
            </a:pPr>
            <a:endParaRPr lang="fr-FR" sz="2400" dirty="0"/>
          </a:p>
          <a:p>
            <a:pPr indent="0">
              <a:buNone/>
            </a:pPr>
            <a:endParaRPr lang="fr-FR" sz="2400" dirty="0"/>
          </a:p>
          <a:p>
            <a:pPr indent="0">
              <a:buNone/>
            </a:pPr>
            <a:r>
              <a:rPr lang="fr-FR" sz="3300" dirty="0" err="1"/>
              <a:t>CoMeCT</a:t>
            </a:r>
            <a:endParaRPr lang="fr-FR" sz="3300" dirty="0"/>
          </a:p>
          <a:p>
            <a:pPr indent="0">
              <a:buNone/>
            </a:pPr>
            <a:r>
              <a:rPr lang="en-GB" dirty="0"/>
              <a:t>Coordination of existing infectious diseases initiatives for Adaptive Platform Trials and Cohort Studies</a:t>
            </a:r>
            <a:br>
              <a:rPr lang="fr-FR" sz="2400" dirty="0"/>
            </a:br>
            <a:r>
              <a:rPr lang="fr-FR" sz="1700" dirty="0">
                <a:hlinkClick r:id="rId4"/>
              </a:rPr>
              <a:t>https://comectproject.org/</a:t>
            </a:r>
            <a:endParaRPr lang="fr-FR" sz="1700" dirty="0"/>
          </a:p>
          <a:p>
            <a:pPr indent="0">
              <a:buNone/>
            </a:pPr>
            <a:r>
              <a:rPr lang="fr-FR" sz="1700" dirty="0"/>
              <a:t> </a:t>
            </a:r>
            <a:endParaRPr lang="fr-FR" sz="3600" dirty="0"/>
          </a:p>
          <a:p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2B3D569-DFB3-0ACB-3867-32C7A0A1CEED}"/>
              </a:ext>
            </a:extLst>
          </p:cNvPr>
          <p:cNvSpPr txBox="1">
            <a:spLocks/>
          </p:cNvSpPr>
          <p:nvPr/>
        </p:nvSpPr>
        <p:spPr>
          <a:xfrm>
            <a:off x="6172200" y="1989138"/>
            <a:ext cx="5094715" cy="411259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180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180975" indent="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447675" indent="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076325" algn="l"/>
              </a:tabLst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628650" indent="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896938" indent="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982663" algn="l"/>
              </a:tabLs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 panose="020B0604020202020204" pitchFamily="34" charset="0"/>
              <a:buNone/>
            </a:pPr>
            <a:r>
              <a:rPr lang="fr-FR" sz="3600" dirty="0" err="1"/>
              <a:t>canSERV</a:t>
            </a:r>
            <a:endParaRPr lang="fr-FR" sz="3600" dirty="0"/>
          </a:p>
          <a:p>
            <a:pPr indent="0">
              <a:buNone/>
            </a:pPr>
            <a:r>
              <a:rPr lang="en-GB" dirty="0"/>
              <a:t>Access to cross-cutting services and support from basic science up to clinical translation to foster personalised medicine for cancer patients</a:t>
            </a:r>
          </a:p>
          <a:p>
            <a:pPr indent="0">
              <a:buNone/>
            </a:pPr>
            <a:r>
              <a:rPr lang="fr-FR" sz="1900" dirty="0">
                <a:hlinkClick r:id="rId5"/>
              </a:rPr>
              <a:t>https://www.canserv.eu/</a:t>
            </a:r>
            <a:endParaRPr lang="fr-FR" sz="1900" dirty="0"/>
          </a:p>
          <a:p>
            <a:pPr indent="0">
              <a:buNone/>
            </a:pPr>
            <a:endParaRPr lang="fr-FR" sz="1000" dirty="0"/>
          </a:p>
          <a:p>
            <a:pPr indent="0">
              <a:buFont typeface="Arial" panose="020B0604020202020204" pitchFamily="34" charset="0"/>
              <a:buNone/>
            </a:pPr>
            <a:endParaRPr lang="fr-FR" sz="1000" dirty="0"/>
          </a:p>
          <a:p>
            <a:pPr indent="0">
              <a:buFont typeface="Arial" panose="020B0604020202020204" pitchFamily="34" charset="0"/>
              <a:buNone/>
            </a:pPr>
            <a:r>
              <a:rPr lang="fr-FR" sz="3600" dirty="0" err="1"/>
              <a:t>IntegrateLMedC</a:t>
            </a:r>
            <a:endParaRPr lang="fr-FR" sz="3600" dirty="0"/>
          </a:p>
          <a:p>
            <a:pPr indent="0">
              <a:buNone/>
            </a:pPr>
            <a:r>
              <a:rPr lang="en-GB" dirty="0"/>
              <a:t>Concept development for a research infrastructure to manage, integrate and sustain large medical cohort studies</a:t>
            </a:r>
            <a:br>
              <a:rPr lang="fr-FR" sz="3600" dirty="0"/>
            </a:br>
            <a:r>
              <a:rPr lang="en-GB" sz="1900" dirty="0">
                <a:hlinkClick r:id="rId6"/>
              </a:rPr>
              <a:t>https://www.integratelmc.eu/</a:t>
            </a:r>
            <a:endParaRPr lang="en-GB" sz="1900" dirty="0"/>
          </a:p>
          <a:p>
            <a:pPr indent="0">
              <a:buNone/>
            </a:pPr>
            <a:r>
              <a:rPr lang="en-GB" sz="1900" dirty="0"/>
              <a:t> </a:t>
            </a:r>
          </a:p>
          <a:p>
            <a:pPr indent="0">
              <a:buFont typeface="Arial" panose="020B0604020202020204" pitchFamily="34" charset="0"/>
              <a:buNone/>
            </a:pPr>
            <a:endParaRPr lang="en-GB" sz="1900" dirty="0"/>
          </a:p>
          <a:p>
            <a:pPr indent="0">
              <a:buFont typeface="Arial" panose="020B0604020202020204" pitchFamily="34" charset="0"/>
              <a:buNone/>
            </a:pPr>
            <a:endParaRPr lang="en-GB" sz="1900" dirty="0"/>
          </a:p>
          <a:p>
            <a:pPr indent="0">
              <a:buFont typeface="Arial" panose="020B0604020202020204" pitchFamily="34" charset="0"/>
              <a:buNone/>
            </a:pPr>
            <a:endParaRPr lang="fr-FR" sz="3200" dirty="0"/>
          </a:p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B968507-2F2B-5C72-B9D9-22548681C8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7048" y="5542870"/>
            <a:ext cx="511067" cy="5090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7BD000-8C0D-3788-B04E-1D335C2FF7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39890" y="5496051"/>
            <a:ext cx="511067" cy="50900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41A7DEF-DC50-0F7D-1CD2-093B457830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0701" y="3338555"/>
            <a:ext cx="511067" cy="5090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F15D756-D243-24BC-7833-CDD7793C65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12758" y="5544093"/>
            <a:ext cx="506962" cy="50900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457B5F2-1268-F0A2-1AA5-36894069823A}"/>
              </a:ext>
            </a:extLst>
          </p:cNvPr>
          <p:cNvSpPr/>
          <p:nvPr/>
        </p:nvSpPr>
        <p:spPr>
          <a:xfrm>
            <a:off x="838199" y="1961063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376B481-5340-8153-D31C-C462133E5EEB}"/>
              </a:ext>
            </a:extLst>
          </p:cNvPr>
          <p:cNvSpPr/>
          <p:nvPr/>
        </p:nvSpPr>
        <p:spPr>
          <a:xfrm>
            <a:off x="6172200" y="1948389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37185D8-A195-9AFB-7421-CDED2C2D4C6B}"/>
              </a:ext>
            </a:extLst>
          </p:cNvPr>
          <p:cNvSpPr/>
          <p:nvPr/>
        </p:nvSpPr>
        <p:spPr>
          <a:xfrm>
            <a:off x="838199" y="4075207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DB3983-F36A-DC4A-85B0-E4D84941C652}"/>
              </a:ext>
            </a:extLst>
          </p:cNvPr>
          <p:cNvSpPr/>
          <p:nvPr/>
        </p:nvSpPr>
        <p:spPr>
          <a:xfrm>
            <a:off x="6172200" y="4062533"/>
            <a:ext cx="5072037" cy="200126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 descr="Integrate Large Medical Cohorts">
            <a:extLst>
              <a:ext uri="{FF2B5EF4-FFF2-40B4-BE49-F238E27FC236}">
                <a16:creationId xmlns:a16="http://schemas.microsoft.com/office/drawing/2014/main" id="{082717DA-20D3-7382-52CD-14C7FA57C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659" y="4121295"/>
            <a:ext cx="1679407" cy="48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4A578F4-1A6E-6A0F-F3F4-5443377BA3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39890" y="3357068"/>
            <a:ext cx="506962" cy="509002"/>
          </a:xfrm>
          <a:prstGeom prst="rect">
            <a:avLst/>
          </a:prstGeom>
        </p:spPr>
      </p:pic>
      <p:pic>
        <p:nvPicPr>
          <p:cNvPr id="34" name="Picture 33" descr="A black background with white letters&#10;&#10;AI-generated content may be incorrect.">
            <a:extLst>
              <a:ext uri="{FF2B5EF4-FFF2-40B4-BE49-F238E27FC236}">
                <a16:creationId xmlns:a16="http://schemas.microsoft.com/office/drawing/2014/main" id="{87082771-5BA5-3A00-A6EE-F102BBA292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175" y="2010946"/>
            <a:ext cx="1293925" cy="392725"/>
          </a:xfrm>
          <a:prstGeom prst="rect">
            <a:avLst/>
          </a:prstGeom>
        </p:spPr>
      </p:pic>
      <p:pic>
        <p:nvPicPr>
          <p:cNvPr id="36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9A133E41-AC5E-8871-EF57-29DE3A59E5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927" y="6288240"/>
            <a:ext cx="1805114" cy="378851"/>
          </a:xfrm>
          <a:prstGeom prst="rect">
            <a:avLst/>
          </a:prstGeom>
        </p:spPr>
      </p:pic>
      <p:pic>
        <p:nvPicPr>
          <p:cNvPr id="37" name="Picture 4" descr="CoMeCT logo">
            <a:extLst>
              <a:ext uri="{FF2B5EF4-FFF2-40B4-BE49-F238E27FC236}">
                <a16:creationId xmlns:a16="http://schemas.microsoft.com/office/drawing/2014/main" id="{5FC80240-8C03-0E04-AC80-93B761261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88" y="4112096"/>
            <a:ext cx="1335580" cy="53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RIC Forum Logo">
            <a:extLst>
              <a:ext uri="{FF2B5EF4-FFF2-40B4-BE49-F238E27FC236}">
                <a16:creationId xmlns:a16="http://schemas.microsoft.com/office/drawing/2014/main" id="{FA354810-C75F-AB5F-6034-0649B4AE7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558" y="2048134"/>
            <a:ext cx="1052704" cy="39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045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952624" y="980861"/>
            <a:ext cx="9401175" cy="998539"/>
          </a:xfrm>
        </p:spPr>
        <p:txBody>
          <a:bodyPr/>
          <a:lstStyle/>
          <a:p>
            <a:r>
              <a:rPr lang="fr-FR" dirty="0"/>
              <a:t>Tools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38200" y="1989137"/>
            <a:ext cx="7282473" cy="418782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indent="179705">
              <a:lnSpc>
                <a:spcPct val="120000"/>
              </a:lnSpc>
            </a:pPr>
            <a:r>
              <a:rPr lang="fr-FR" dirty="0" err="1"/>
              <a:t>Regulatory</a:t>
            </a:r>
            <a:r>
              <a:rPr lang="fr-FR" dirty="0"/>
              <a:t> and </a:t>
            </a:r>
            <a:r>
              <a:rPr lang="fr-FR" dirty="0" err="1"/>
              <a:t>ethical</a:t>
            </a:r>
            <a:r>
              <a:rPr lang="fr-FR" dirty="0"/>
              <a:t> </a:t>
            </a:r>
            <a:r>
              <a:rPr lang="fr-FR" dirty="0" err="1"/>
              <a:t>database</a:t>
            </a:r>
            <a:r>
              <a:rPr lang="fr-FR" dirty="0"/>
              <a:t>: </a:t>
            </a:r>
            <a:r>
              <a:rPr lang="fr-FR" sz="2600" i="1" dirty="0">
                <a:hlinkClick r:id="rId3"/>
              </a:rPr>
              <a:t>https://red.ecrin.org/en</a:t>
            </a:r>
            <a:endParaRPr lang="fr-FR" i="1" dirty="0">
              <a:ea typeface="Source Sans Pro Light"/>
            </a:endParaRPr>
          </a:p>
          <a:p>
            <a:pPr indent="179705"/>
            <a:r>
              <a:rPr lang="fr-FR" dirty="0"/>
              <a:t>Adaptive platform trial </a:t>
            </a:r>
            <a:r>
              <a:rPr lang="fr-FR" dirty="0" err="1"/>
              <a:t>toolbox</a:t>
            </a:r>
            <a:endParaRPr lang="fr-FR" dirty="0">
              <a:ea typeface="Source Sans Pro Light"/>
            </a:endParaRPr>
          </a:p>
          <a:p>
            <a:pPr indent="179705"/>
            <a:r>
              <a:rPr lang="fr-FR" dirty="0"/>
              <a:t>Rare </a:t>
            </a:r>
            <a:r>
              <a:rPr lang="fr-FR" dirty="0" err="1"/>
              <a:t>diseases</a:t>
            </a:r>
            <a:r>
              <a:rPr lang="fr-FR" dirty="0"/>
              <a:t> </a:t>
            </a:r>
            <a:r>
              <a:rPr lang="fr-FR" dirty="0" err="1"/>
              <a:t>clinical</a:t>
            </a:r>
            <a:r>
              <a:rPr lang="fr-FR" dirty="0"/>
              <a:t> trial </a:t>
            </a:r>
            <a:r>
              <a:rPr lang="fr-FR" dirty="0" err="1"/>
              <a:t>toolbox</a:t>
            </a:r>
            <a:endParaRPr lang="fr-FR" dirty="0">
              <a:ea typeface="Source Sans Pro Light"/>
            </a:endParaRPr>
          </a:p>
          <a:p>
            <a:pPr indent="179705"/>
            <a:r>
              <a:rPr lang="fr-FR" dirty="0" err="1"/>
              <a:t>Paediatric</a:t>
            </a:r>
            <a:r>
              <a:rPr lang="fr-FR" dirty="0"/>
              <a:t> </a:t>
            </a:r>
            <a:r>
              <a:rPr lang="fr-FR" dirty="0" err="1"/>
              <a:t>tools</a:t>
            </a:r>
            <a:r>
              <a:rPr lang="fr-FR" dirty="0"/>
              <a:t> for the </a:t>
            </a:r>
            <a:r>
              <a:rPr lang="en-US" dirty="0"/>
              <a:t>setup and the management of multinational neonatal and </a:t>
            </a:r>
            <a:r>
              <a:rPr lang="en-US" dirty="0" err="1"/>
              <a:t>paediatric</a:t>
            </a:r>
            <a:r>
              <a:rPr lang="en-US" dirty="0"/>
              <a:t> clinical trials in Europe</a:t>
            </a:r>
          </a:p>
          <a:p>
            <a:pPr indent="179705"/>
            <a:r>
              <a:rPr lang="en-US" dirty="0" err="1"/>
              <a:t>MaP</a:t>
            </a:r>
            <a:r>
              <a:rPr lang="en-US" dirty="0"/>
              <a:t> Toolbox, a free, open-access tool designed to support researchers in planning and conducting master protocol clinical trials, including platform, umbrella, and basket trials</a:t>
            </a:r>
            <a:endParaRPr lang="en-US" dirty="0">
              <a:ea typeface="Source Sans Pro Light"/>
            </a:endParaRPr>
          </a:p>
          <a:p>
            <a:pPr indent="179705"/>
            <a:endParaRPr lang="en-US" dirty="0">
              <a:ea typeface="Source Sans Pro Light"/>
            </a:endParaRPr>
          </a:p>
          <a:p>
            <a:pPr indent="0">
              <a:buNone/>
            </a:pPr>
            <a:endParaRPr lang="fr-FR" dirty="0"/>
          </a:p>
          <a:p>
            <a:pPr indent="0">
              <a:buNone/>
            </a:pPr>
            <a:endParaRPr lang="fr-FR" sz="2000" dirty="0"/>
          </a:p>
          <a:p>
            <a:pPr indent="179705"/>
            <a:endParaRPr lang="fr-FR" dirty="0">
              <a:ea typeface="Source Sans Pro Light"/>
            </a:endParaRPr>
          </a:p>
          <a:p>
            <a:pPr indent="179705"/>
            <a:endParaRPr lang="en-US" dirty="0">
              <a:ea typeface="Source Sans Pro Light"/>
            </a:endParaRPr>
          </a:p>
          <a:p>
            <a:pPr lvl="1" indent="179705"/>
            <a:endParaRPr lang="en-US" dirty="0">
              <a:ea typeface="Source Sans Pro Light"/>
            </a:endParaRPr>
          </a:p>
          <a:p>
            <a:pPr indent="179705"/>
            <a:endParaRPr lang="en-US" dirty="0">
              <a:ea typeface="Source Sans Pro Light"/>
            </a:endParaRPr>
          </a:p>
          <a:p>
            <a:pPr indent="179705"/>
            <a:endParaRPr lang="fr-FR" dirty="0">
              <a:ea typeface="Source Sans Pro Light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Capacity-Tools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7</a:t>
            </a:fld>
            <a:endParaRPr lang="en-GB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l="50021" t="25951" r="30580" b="44298"/>
          <a:stretch/>
        </p:blipFill>
        <p:spPr>
          <a:xfrm>
            <a:off x="8131175" y="1857374"/>
            <a:ext cx="3222625" cy="27781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131175" y="4773348"/>
            <a:ext cx="30412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>
                <a:hlinkClick r:id="rId5"/>
              </a:rPr>
              <a:t>https://ecrin.org/tools</a:t>
            </a:r>
            <a:endParaRPr lang="fr-FR" sz="2400"/>
          </a:p>
          <a:p>
            <a:endParaRPr lang="fr-FR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280AE37B-A896-68B4-1DE0-7B50976EB5ED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27" y="971525"/>
            <a:ext cx="860895" cy="91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726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897DCD-8883-9FBC-D8BD-0A05F2201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EA3BF87-8A38-50D7-D298-A484C29B6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	</a:t>
            </a:r>
            <a:r>
              <a:rPr lang="fr-FR" dirty="0"/>
              <a:t>Guidelines and </a:t>
            </a:r>
            <a:r>
              <a:rPr lang="fr-FR" dirty="0" err="1"/>
              <a:t>Recommendations</a:t>
            </a:r>
            <a:br>
              <a:rPr lang="fr-FR" sz="1600" dirty="0"/>
            </a:br>
            <a:r>
              <a:rPr lang="fr-FR" sz="1600" dirty="0"/>
              <a:t>	</a:t>
            </a:r>
            <a:r>
              <a:rPr lang="en-GB" sz="2000" i="1" dirty="0"/>
              <a:t> Paving the way forward for innovation and new developments</a:t>
            </a:r>
            <a:endParaRPr lang="fr-FR" sz="2000" i="1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956AA86-B69B-9921-F11C-D5F3BAF39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138"/>
            <a:ext cx="9229165" cy="41125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179705">
              <a:lnSpc>
                <a:spcPct val="120000"/>
              </a:lnSpc>
            </a:pPr>
            <a:r>
              <a:rPr lang="fr-FR" sz="3500" dirty="0">
                <a:latin typeface="Calibri"/>
                <a:ea typeface="Calibri"/>
                <a:cs typeface="Calibri"/>
              </a:rPr>
              <a:t>Guidelines for </a:t>
            </a:r>
            <a:r>
              <a:rPr lang="fr-FR" sz="3500" err="1">
                <a:latin typeface="Calibri"/>
                <a:ea typeface="Calibri"/>
                <a:cs typeface="Calibri"/>
              </a:rPr>
              <a:t>investigator-initiated</a:t>
            </a:r>
            <a:r>
              <a:rPr lang="fr-FR" sz="3500" dirty="0">
                <a:latin typeface="Calibri"/>
                <a:ea typeface="Calibri"/>
                <a:cs typeface="Calibri"/>
              </a:rPr>
              <a:t> </a:t>
            </a:r>
            <a:r>
              <a:rPr lang="fr-FR" sz="3500" err="1">
                <a:latin typeface="Calibri"/>
                <a:ea typeface="Calibri"/>
                <a:cs typeface="Calibri"/>
              </a:rPr>
              <a:t>clinical</a:t>
            </a:r>
            <a:r>
              <a:rPr lang="fr-FR" sz="3500" dirty="0">
                <a:latin typeface="Calibri"/>
                <a:ea typeface="Calibri"/>
                <a:cs typeface="Calibri"/>
              </a:rPr>
              <a:t> trials </a:t>
            </a:r>
            <a:br>
              <a:rPr lang="fr-FR" sz="3500" dirty="0"/>
            </a:br>
            <a:r>
              <a:rPr lang="fr-FR" sz="3500" i="1" dirty="0">
                <a:latin typeface="Calibri"/>
                <a:ea typeface="Calibri"/>
                <a:cs typeface="Calibri"/>
              </a:rPr>
              <a:t>(Master </a:t>
            </a:r>
            <a:r>
              <a:rPr lang="fr-FR" sz="3500" i="1" err="1">
                <a:latin typeface="Calibri"/>
                <a:ea typeface="Calibri"/>
                <a:cs typeface="Calibri"/>
              </a:rPr>
              <a:t>protocols</a:t>
            </a:r>
            <a:r>
              <a:rPr lang="fr-FR" sz="3500" i="1" dirty="0">
                <a:latin typeface="Calibri"/>
                <a:ea typeface="Calibri"/>
                <a:cs typeface="Calibri"/>
              </a:rPr>
              <a:t>, </a:t>
            </a:r>
            <a:r>
              <a:rPr lang="fr-FR" sz="3500" i="1" err="1">
                <a:latin typeface="Calibri"/>
                <a:ea typeface="Calibri"/>
                <a:cs typeface="Calibri"/>
              </a:rPr>
              <a:t>DCTs</a:t>
            </a:r>
            <a:r>
              <a:rPr lang="fr-FR" sz="3500" i="1" dirty="0">
                <a:latin typeface="Calibri"/>
                <a:ea typeface="Calibri"/>
                <a:cs typeface="Calibri"/>
              </a:rPr>
              <a:t>, </a:t>
            </a:r>
            <a:r>
              <a:rPr lang="fr-FR" sz="3500" i="1" err="1">
                <a:latin typeface="Calibri"/>
                <a:ea typeface="Calibri"/>
                <a:cs typeface="Calibri"/>
              </a:rPr>
              <a:t>TWiCs</a:t>
            </a:r>
            <a:r>
              <a:rPr lang="fr-FR" sz="3500" i="1" dirty="0">
                <a:latin typeface="Calibri"/>
                <a:ea typeface="Calibri"/>
                <a:cs typeface="Calibri"/>
              </a:rPr>
              <a:t>, Data Management Plans)</a:t>
            </a:r>
            <a:endParaRPr lang="en-US">
              <a:latin typeface="Calibri"/>
              <a:ea typeface="Calibri"/>
              <a:cs typeface="Calibri"/>
            </a:endParaRPr>
          </a:p>
          <a:p>
            <a:pPr indent="179705">
              <a:lnSpc>
                <a:spcPct val="120000"/>
              </a:lnSpc>
            </a:pPr>
            <a:r>
              <a:rPr lang="fr-FR" sz="3500" err="1">
                <a:latin typeface="Calibri"/>
                <a:ea typeface="Calibri"/>
                <a:cs typeface="Calibri"/>
              </a:rPr>
              <a:t>Methodological</a:t>
            </a:r>
            <a:r>
              <a:rPr lang="fr-FR" sz="3500" dirty="0">
                <a:latin typeface="Calibri"/>
                <a:ea typeface="Calibri"/>
                <a:cs typeface="Calibri"/>
              </a:rPr>
              <a:t> standards for </a:t>
            </a:r>
            <a:r>
              <a:rPr lang="fr-FR" sz="3500" err="1">
                <a:latin typeface="Calibri"/>
                <a:ea typeface="Calibri"/>
                <a:cs typeface="Calibri"/>
              </a:rPr>
              <a:t>personalised</a:t>
            </a:r>
            <a:r>
              <a:rPr lang="fr-FR" sz="3500" dirty="0">
                <a:latin typeface="Calibri"/>
                <a:ea typeface="Calibri"/>
                <a:cs typeface="Calibri"/>
              </a:rPr>
              <a:t> </a:t>
            </a:r>
            <a:r>
              <a:rPr lang="fr-FR" sz="3500" err="1">
                <a:latin typeface="Calibri"/>
                <a:ea typeface="Calibri"/>
                <a:cs typeface="Calibri"/>
              </a:rPr>
              <a:t>medicine</a:t>
            </a:r>
            <a:r>
              <a:rPr lang="fr-FR" sz="3500" dirty="0">
                <a:latin typeface="Calibri"/>
                <a:ea typeface="Calibri"/>
                <a:cs typeface="Calibri"/>
              </a:rPr>
              <a:t> </a:t>
            </a:r>
            <a:r>
              <a:rPr lang="fr-FR" sz="3500" err="1">
                <a:latin typeface="Calibri"/>
                <a:ea typeface="Calibri"/>
                <a:cs typeface="Calibri"/>
              </a:rPr>
              <a:t>research</a:t>
            </a:r>
            <a:r>
              <a:rPr lang="fr-FR" sz="3500" dirty="0">
                <a:latin typeface="Calibri"/>
                <a:ea typeface="Calibri"/>
                <a:cs typeface="Calibri"/>
              </a:rPr>
              <a:t>, </a:t>
            </a:r>
            <a:r>
              <a:rPr lang="fr-FR" sz="3500" err="1">
                <a:latin typeface="Calibri"/>
                <a:ea typeface="Calibri"/>
                <a:cs typeface="Calibri"/>
              </a:rPr>
              <a:t>ensuring</a:t>
            </a:r>
            <a:r>
              <a:rPr lang="fr-FR" sz="3500" dirty="0">
                <a:latin typeface="Calibri"/>
                <a:ea typeface="Calibri"/>
                <a:cs typeface="Calibri"/>
              </a:rPr>
              <a:t> the </a:t>
            </a:r>
            <a:r>
              <a:rPr lang="fr-FR" sz="3500" err="1">
                <a:latin typeface="Calibri"/>
                <a:ea typeface="Calibri"/>
                <a:cs typeface="Calibri"/>
              </a:rPr>
              <a:t>robustness</a:t>
            </a:r>
            <a:r>
              <a:rPr lang="fr-FR" sz="3500" dirty="0">
                <a:latin typeface="Calibri"/>
                <a:ea typeface="Calibri"/>
                <a:cs typeface="Calibri"/>
              </a:rPr>
              <a:t> of </a:t>
            </a:r>
            <a:r>
              <a:rPr lang="fr-FR" sz="3500" err="1">
                <a:latin typeface="Calibri"/>
                <a:ea typeface="Calibri"/>
                <a:cs typeface="Calibri"/>
              </a:rPr>
              <a:t>personalised</a:t>
            </a:r>
            <a:r>
              <a:rPr lang="fr-FR" sz="3500" dirty="0">
                <a:latin typeface="Calibri"/>
                <a:ea typeface="Calibri"/>
                <a:cs typeface="Calibri"/>
              </a:rPr>
              <a:t> </a:t>
            </a:r>
            <a:r>
              <a:rPr lang="fr-FR" sz="3500" err="1">
                <a:latin typeface="Calibri"/>
                <a:ea typeface="Calibri"/>
                <a:cs typeface="Calibri"/>
              </a:rPr>
              <a:t>medicine</a:t>
            </a:r>
            <a:r>
              <a:rPr lang="fr-FR" sz="3500" dirty="0">
                <a:latin typeface="Calibri"/>
                <a:ea typeface="Calibri"/>
                <a:cs typeface="Calibri"/>
              </a:rPr>
              <a:t> trials</a:t>
            </a:r>
          </a:p>
          <a:p>
            <a:pPr indent="0">
              <a:lnSpc>
                <a:spcPct val="120000"/>
              </a:lnSpc>
              <a:buNone/>
            </a:pPr>
            <a:endParaRPr lang="fr-FR" sz="3500" dirty="0"/>
          </a:p>
          <a:p>
            <a:pPr indent="0">
              <a:lnSpc>
                <a:spcPct val="120000"/>
              </a:lnSpc>
              <a:buNone/>
            </a:pPr>
            <a:endParaRPr lang="fr-FR" dirty="0"/>
          </a:p>
          <a:p>
            <a:pPr indent="179705"/>
            <a:endParaRPr lang="fr-FR" dirty="0">
              <a:ea typeface="Source Sans Pro Ligh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64D9D1-F37E-5B1B-30B5-3A4CDD96A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8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1E1641E-7B9D-F936-A767-B8FA58F80E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pPr indent="0">
              <a:buNone/>
            </a:pPr>
            <a:endParaRPr lang="en-US" dirty="0">
              <a:ea typeface="Source Sans Pro Light"/>
            </a:endParaRPr>
          </a:p>
          <a:p>
            <a:endParaRPr lang="en-GB" dirty="0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BCB66240-8B42-5352-F39D-8846ADAF78EA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27" y="971525"/>
            <a:ext cx="860895" cy="914037"/>
          </a:xfrm>
          <a:prstGeom prst="rect">
            <a:avLst/>
          </a:prstGeom>
        </p:spPr>
      </p:pic>
      <p:pic>
        <p:nvPicPr>
          <p:cNvPr id="12" name="Picture 6" descr="PERMIT logo">
            <a:extLst>
              <a:ext uri="{FF2B5EF4-FFF2-40B4-BE49-F238E27FC236}">
                <a16:creationId xmlns:a16="http://schemas.microsoft.com/office/drawing/2014/main" id="{33D6F276-F014-8292-67F4-BDC543401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1466" y="4701954"/>
            <a:ext cx="1366833" cy="50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RA4Health Partnership">
            <a:extLst>
              <a:ext uri="{FF2B5EF4-FFF2-40B4-BE49-F238E27FC236}">
                <a16:creationId xmlns:a16="http://schemas.microsoft.com/office/drawing/2014/main" id="{C21E0442-908C-29FA-C51C-72948C217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665" y="2589695"/>
            <a:ext cx="1274172" cy="52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3">
            <a:extLst>
              <a:ext uri="{FF2B5EF4-FFF2-40B4-BE49-F238E27FC236}">
                <a16:creationId xmlns:a16="http://schemas.microsoft.com/office/drawing/2014/main" id="{9072BF01-FF94-98CF-A669-7A906E3AEC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79" y="6215690"/>
            <a:ext cx="1845040" cy="412629"/>
          </a:xfrm>
          <a:prstGeom prst="rect">
            <a:avLst/>
          </a:prstGeom>
        </p:spPr>
      </p:pic>
      <p:pic>
        <p:nvPicPr>
          <p:cNvPr id="19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59E7A3C4-3AA4-6E7F-AE01-D064D255F8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720" y="6243417"/>
            <a:ext cx="1805114" cy="378851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207B282C-CB72-8A29-B69D-648A4ECFA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64" y="359337"/>
            <a:ext cx="4114800" cy="378851"/>
          </a:xfrm>
        </p:spPr>
        <p:txBody>
          <a:bodyPr/>
          <a:lstStyle/>
          <a:p>
            <a:r>
              <a:rPr lang="en-GB" dirty="0"/>
              <a:t>Capacity-Recommendations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255340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17C132-6E98-F796-F09C-0C32F6A80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C365-2F9C-4F73-B5E5-7A34C7F5CB0A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B9F024-3842-F31A-DFD1-297732593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23" y="1508950"/>
            <a:ext cx="10651554" cy="4593165"/>
          </a:xfrm>
          <a:prstGeom prst="rect">
            <a:avLst/>
          </a:prstGeom>
        </p:spPr>
      </p:pic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3640156-8E37-2D00-9308-186B12709449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84" y="755885"/>
            <a:ext cx="860895" cy="914037"/>
          </a:xfrm>
          <a:prstGeom prst="rect">
            <a:avLst/>
          </a:prstGeom>
        </p:spPr>
      </p:pic>
      <p:sp>
        <p:nvSpPr>
          <p:cNvPr id="4" name="Titre 5">
            <a:extLst>
              <a:ext uri="{FF2B5EF4-FFF2-40B4-BE49-F238E27FC236}">
                <a16:creationId xmlns:a16="http://schemas.microsoft.com/office/drawing/2014/main" id="{5B224918-C18E-333D-E68B-D9F091ABD4A8}"/>
              </a:ext>
            </a:extLst>
          </p:cNvPr>
          <p:cNvSpPr txBox="1">
            <a:spLocks/>
          </p:cNvSpPr>
          <p:nvPr/>
        </p:nvSpPr>
        <p:spPr>
          <a:xfrm>
            <a:off x="1952624" y="980861"/>
            <a:ext cx="9401175" cy="9985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Guidelines and </a:t>
            </a:r>
            <a:r>
              <a:rPr lang="fr-FR" dirty="0" err="1"/>
              <a:t>Recommendations</a:t>
            </a:r>
            <a:endParaRPr lang="fr-FR" dirty="0"/>
          </a:p>
        </p:txBody>
      </p:sp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CBE0C84E-A6E0-FC79-BDF1-3676C390A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64" y="359337"/>
            <a:ext cx="4114800" cy="378851"/>
          </a:xfrm>
        </p:spPr>
        <p:txBody>
          <a:bodyPr/>
          <a:lstStyle/>
          <a:p>
            <a:r>
              <a:rPr lang="en-GB" dirty="0"/>
              <a:t>Capacity-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040844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" val="&lt;smart xmlns:xsd=&quot;http://www.w3.org/2001/XMLSchema&quot; xmlns:xsi=&quot;http://www.w3.org/2001/XMLSchema-instance&quot;&gt;&lt;presentationSettings hasLibraryLinks=&quot;false&quot; lastModified=&quot;2022-06-21T11:53:02.5980199Z&quot;&gt;&lt;agenda createSections=&quot;false&quot; enableNavigation=&quot;false&quot; id=&quot;b36efb74-cee9-427f-b1a8-7b54dcac6982&quot; isTouched=&quot;false&quot; mode=&quot;Agenda&quot; showDuration=&quot;false&quot; showHeaders=&quot;false&quot; showPageNumber=&quot;false&quot; showResponsible=&quot;false&quot; showSubTopics=&quot;false&quot; showTimeSlot=&quot;false&quot; showTopicNumber=&quot;false&quot; slidesForSubTopics=&quot;false&quot; timeFormat=&quot;00000000-0000-0000-0000-000000000000&quot; title=&quot;Agenda&quot;&gt;&lt;columns&gt;&lt;column displayIndex=&quot;0&quot; header=&quot;#&quot; id=&quot;8fc7e105-5a32-4a72-bc85-7d3ff1e7b9d7&quot; visible=&quot;true&quot; width=&quot;170&quot; /&gt;&lt;column displayIndex=&quot;1&quot; header=&quot;Topic&quot; id=&quot;8f81a0ad-7497-4bbb-a001-838bad8c0faa&quot; visible=&quot;true&quot; width=&quot;160&quot; /&gt;&lt;column displayIndex=&quot;2&quot; header=&quot;Responsible&quot; id=&quot;2f9b06db-11e3-45bc-aecb-cf6141b9856b&quot; visible=&quot;true&quot; width=&quot;165&quot; /&gt;&lt;column displayIndex=&quot;3&quot; header=&quot;Duration&quot; id=&quot;99d05e97-02f5-4087-be8e-b10736e0c9ca&quot; visible=&quot;true&quot; width=&quot;150&quot; /&gt;&lt;column displayIndex=&quot;4&quot; header=&quot;Time&quot; id=&quot;fd356bfd-687f-40e8-b861-574837edbc46&quot; visible=&quot;true&quot; width=&quot;180&quot; /&gt;&lt;column displayIndex=&quot;5&quot; header=&quot;Page&quot; id=&quot;db91063f-fada-4f32-86c9-9368cd93fa26&quot; visible=&quot;true&quot; width=&quot;170&quot; /&gt;&lt;/columns&gt;&lt;layout /&gt;&lt;rows /&gt;&lt;/agenda&gt;&lt;template lastModified=&quot;0001-01-01T00:00:00&quot; /&gt;&lt;theme&gt;&lt;recentColors /&gt;&lt;/theme&gt;&lt;rules&gt;&lt;disabled /&gt;&lt;/rules&gt;&lt;/presentationSettings&gt;&lt;/smart&gt;"/>
</p:tagLst>
</file>

<file path=ppt/theme/theme1.xml><?xml version="1.0" encoding="utf-8"?>
<a:theme xmlns:a="http://schemas.openxmlformats.org/drawingml/2006/main" name="1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AF3F2C52-75F6-4448-B817-88F2C82F1218}"/>
    </a:ext>
  </a:extLst>
</a:theme>
</file>

<file path=ppt/theme/theme2.xml><?xml version="1.0" encoding="utf-8"?>
<a:theme xmlns:a="http://schemas.openxmlformats.org/drawingml/2006/main" name="2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AE496306-A293-41B7-81D0-4CE8672A6E21}"/>
    </a:ext>
  </a:extLst>
</a:theme>
</file>

<file path=ppt/theme/theme3.xml><?xml version="1.0" encoding="utf-8"?>
<a:theme xmlns:a="http://schemas.openxmlformats.org/drawingml/2006/main" name="4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514E61A5-D65C-4CCA-B53C-72D026387417}"/>
    </a:ext>
  </a:extLst>
</a:theme>
</file>

<file path=ppt/theme/theme4.xml><?xml version="1.0" encoding="utf-8"?>
<a:theme xmlns:a="http://schemas.openxmlformats.org/drawingml/2006/main" name="5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3E867A0C-C8EA-4AEF-B5C9-4FB312631BE2}"/>
    </a:ext>
  </a:extLst>
</a:theme>
</file>

<file path=ppt/theme/theme5.xml><?xml version="1.0" encoding="utf-8"?>
<a:theme xmlns:a="http://schemas.openxmlformats.org/drawingml/2006/main" name="6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F5B57CE2-70A3-4E9B-9300-A1A0F3A9AD53}"/>
    </a:ext>
  </a:extLst>
</a:theme>
</file>

<file path=ppt/theme/theme6.xml><?xml version="1.0" encoding="utf-8"?>
<a:theme xmlns:a="http://schemas.openxmlformats.org/drawingml/2006/main" name="3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939E66FE-2269-4C51-86C4-DE24272A4F14}"/>
    </a:ext>
  </a:extLst>
</a:theme>
</file>

<file path=ppt/theme/theme7.xml><?xml version="1.0" encoding="utf-8"?>
<a:theme xmlns:a="http://schemas.openxmlformats.org/drawingml/2006/main" name="7_Office Theme">
  <a:themeElements>
    <a:clrScheme name="ECRI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AF9B"/>
      </a:accent1>
      <a:accent2>
        <a:srgbClr val="96B4FF"/>
      </a:accent2>
      <a:accent3>
        <a:srgbClr val="FF8764"/>
      </a:accent3>
      <a:accent4>
        <a:srgbClr val="5AC8E1"/>
      </a:accent4>
      <a:accent5>
        <a:srgbClr val="C3DC69"/>
      </a:accent5>
      <a:accent6>
        <a:srgbClr val="D7CDBE"/>
      </a:accent6>
      <a:hlink>
        <a:srgbClr val="000091"/>
      </a:hlink>
      <a:folHlink>
        <a:srgbClr val="954F72"/>
      </a:folHlink>
    </a:clrScheme>
    <a:fontScheme name="Custom 2">
      <a:majorFont>
        <a:latin typeface="Source Sans Pro Extra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RIN Calibri Template.potx" id="{F2CBDEBB-9643-4861-A2FE-75CFD5E290CB}" vid="{4564F3F5-71B1-4533-B21D-50A0A76BCCD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ab926ee-5850-441d-830b-7f7d356aa7aa" xsi:nil="true"/>
    <MainContact xmlns="b3388ce1-74db-49e7-877b-9f5236361d00">
      <UserInfo>
        <DisplayName/>
        <AccountId xsi:nil="true"/>
        <AccountType/>
      </UserInfo>
    </MainContact>
    <TranslatedLang xmlns="b3388ce1-74db-49e7-877b-9f5236361d00" xsi:nil="true"/>
    <lcf76f155ced4ddcb4097134ff3c332f xmlns="b3388ce1-74db-49e7-877b-9f5236361d0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A7FF518A26F044A4BA4F6502C9CB45" ma:contentTypeVersion="20" ma:contentTypeDescription="Create a new document." ma:contentTypeScope="" ma:versionID="8d00401881fb68b245681e7932c19d41">
  <xsd:schema xmlns:xsd="http://www.w3.org/2001/XMLSchema" xmlns:xs="http://www.w3.org/2001/XMLSchema" xmlns:p="http://schemas.microsoft.com/office/2006/metadata/properties" xmlns:ns2="b3388ce1-74db-49e7-877b-9f5236361d00" xmlns:ns3="3ab926ee-5850-441d-830b-7f7d356aa7aa" targetNamespace="http://schemas.microsoft.com/office/2006/metadata/properties" ma:root="true" ma:fieldsID="9e66ec96a0616b8bdb4f9c9570a64722" ns2:_="" ns3:_="">
    <xsd:import namespace="b3388ce1-74db-49e7-877b-9f5236361d00"/>
    <xsd:import namespace="3ab926ee-5850-441d-830b-7f7d356aa7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ainContact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388ce1-74db-49e7-877b-9f5236361d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6dd2c0e-d87c-4c84-b4ea-ebf6749904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ainContact" ma:index="23" nillable="true" ma:displayName="Main Contact" ma:format="Dropdown" ma:list="UserInfo" ma:SharePointGroup="0" ma:internalName="MainContact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ranslatedLang" ma:index="24" nillable="true" ma:displayName="Translated Language" ma:internalName="TranslatedLang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926ee-5850-441d-830b-7f7d356aa7a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25880b3-c553-4826-b656-29c054d29141}" ma:internalName="TaxCatchAll" ma:showField="CatchAllData" ma:web="3ab926ee-5850-441d-830b-7f7d356aa7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9C3901-8E36-49F2-A5A9-12F3B056CBED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f05a4f57-9b3e-45f4-bb99-86abee892591"/>
    <ds:schemaRef ds:uri="http://schemas.openxmlformats.org/package/2006/metadata/core-properties"/>
    <ds:schemaRef ds:uri="http://purl.org/dc/dcmitype/"/>
    <ds:schemaRef ds:uri="http://purl.org/dc/terms/"/>
    <ds:schemaRef ds:uri="3ab926ee-5850-441d-830b-7f7d356aa7aa"/>
    <ds:schemaRef ds:uri="b3388ce1-74db-49e7-877b-9f5236361d00"/>
  </ds:schemaRefs>
</ds:datastoreItem>
</file>

<file path=customXml/itemProps2.xml><?xml version="1.0" encoding="utf-8"?>
<ds:datastoreItem xmlns:ds="http://schemas.openxmlformats.org/officeDocument/2006/customXml" ds:itemID="{A60ECC14-4DC8-4D10-A32C-5ED890EEF2DC}"/>
</file>

<file path=customXml/itemProps3.xml><?xml version="1.0" encoding="utf-8"?>
<ds:datastoreItem xmlns:ds="http://schemas.openxmlformats.org/officeDocument/2006/customXml" ds:itemID="{8F8C23D2-C622-4CFB-8C66-24E91512DA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ECRIN Calibri Template</Template>
  <TotalTime>1738</TotalTime>
  <Words>548</Words>
  <Application>Microsoft Office PowerPoint</Application>
  <PresentationFormat>Widescreen</PresentationFormat>
  <Paragraphs>100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1_Office Theme</vt:lpstr>
      <vt:lpstr>2_Office Theme</vt:lpstr>
      <vt:lpstr>4_Office Theme</vt:lpstr>
      <vt:lpstr>5_Office Theme</vt:lpstr>
      <vt:lpstr>6_Office Theme</vt:lpstr>
      <vt:lpstr>3_Office Theme</vt:lpstr>
      <vt:lpstr>7_Office Theme</vt:lpstr>
      <vt:lpstr> Infrastructure Development </vt:lpstr>
      <vt:lpstr>ECRIN SERVICES</vt:lpstr>
      <vt:lpstr>PowerPoint Presentation</vt:lpstr>
      <vt:lpstr>Infrastructure development projects</vt:lpstr>
      <vt:lpstr> Increasing knowledge and expertise</vt:lpstr>
      <vt:lpstr> Collaborating with other research infrastructures</vt:lpstr>
      <vt:lpstr>Tools</vt:lpstr>
      <vt:lpstr> Guidelines and Recommendations   Paving the way forward for innovation and new developments</vt:lpstr>
      <vt:lpstr>PowerPoint Presentation</vt:lpstr>
      <vt:lpstr> Training   Creating curriculum, materials, and workshops to build European capacity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Martina Esdaile</dc:creator>
  <cp:lastModifiedBy>Marta DEL ALAMO</cp:lastModifiedBy>
  <cp:revision>20</cp:revision>
  <dcterms:created xsi:type="dcterms:W3CDTF">2025-07-17T07:15:29Z</dcterms:created>
  <dcterms:modified xsi:type="dcterms:W3CDTF">2025-10-22T13:26:36Z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0x01010016A7FF518A26F044A4BA4F6502C9CB45</vt:lpwstr>
  </property>
  <property fmtid="{D5CDD505-2E9C-101B-9397-08002B2CF9AE}" pid="3" name="MediaServiceImageTags">
    <vt:lpwstr/>
  </property>
</Properties>
</file>